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78.xml" ContentType="application/vnd.openxmlformats-officedocument.presentationml.tag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92" r:id="rId3"/>
    <p:sldId id="293" r:id="rId4"/>
    <p:sldId id="431" r:id="rId5"/>
    <p:sldId id="434" r:id="rId6"/>
    <p:sldId id="432" r:id="rId7"/>
    <p:sldId id="295" r:id="rId8"/>
    <p:sldId id="436" r:id="rId9"/>
    <p:sldId id="433" r:id="rId10"/>
    <p:sldId id="428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28A632-D158-9C00-422C-692A86042A70}" name="Kozlov, Stanislav" initials="KS" userId="S::KOZLOS01@pfizer.com::c0a11738-203e-4f03-a3f3-93d7d0bbe6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BC8"/>
    <a:srgbClr val="684C8C"/>
    <a:srgbClr val="EC7D31"/>
    <a:srgbClr val="DBCCFF"/>
    <a:srgbClr val="83BC00"/>
    <a:srgbClr val="512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58BD1-A3F6-46E1-B5AC-A76CD12B2FE1}" v="3" dt="2024-06-24T06:31:55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>
        <p:scale>
          <a:sx n="90" d="100"/>
          <a:sy n="90" d="100"/>
        </p:scale>
        <p:origin x="-708" y="-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unova, Maria" userId="4c0608a9-11f6-4e37-b4c0-fbcda07ee96f" providerId="ADAL" clId="{33E58BD1-A3F6-46E1-B5AC-A76CD12B2FE1}"/>
    <pc:docChg chg="custSel addSld delSld modSld">
      <pc:chgData name="Logunova, Maria" userId="4c0608a9-11f6-4e37-b4c0-fbcda07ee96f" providerId="ADAL" clId="{33E58BD1-A3F6-46E1-B5AC-A76CD12B2FE1}" dt="2024-06-24T06:32:10.305" v="5"/>
      <pc:docMkLst>
        <pc:docMk/>
      </pc:docMkLst>
      <pc:sldChg chg="delSp mod">
        <pc:chgData name="Logunova, Maria" userId="4c0608a9-11f6-4e37-b4c0-fbcda07ee96f" providerId="ADAL" clId="{33E58BD1-A3F6-46E1-B5AC-A76CD12B2FE1}" dt="2024-06-24T06:31:22.244" v="0" actId="478"/>
        <pc:sldMkLst>
          <pc:docMk/>
          <pc:sldMk cId="1888049454" sldId="293"/>
        </pc:sldMkLst>
        <pc:picChg chg="del">
          <ac:chgData name="Logunova, Maria" userId="4c0608a9-11f6-4e37-b4c0-fbcda07ee96f" providerId="ADAL" clId="{33E58BD1-A3F6-46E1-B5AC-A76CD12B2FE1}" dt="2024-06-24T06:31:22.244" v="0" actId="478"/>
          <ac:picMkLst>
            <pc:docMk/>
            <pc:sldMk cId="1888049454" sldId="293"/>
            <ac:picMk id="7" creationId="{FBF2D60F-C9F7-D14E-54E6-A0118CAB68FA}"/>
          </ac:picMkLst>
        </pc:picChg>
      </pc:sldChg>
      <pc:sldChg chg="add del">
        <pc:chgData name="Logunova, Maria" userId="4c0608a9-11f6-4e37-b4c0-fbcda07ee96f" providerId="ADAL" clId="{33E58BD1-A3F6-46E1-B5AC-A76CD12B2FE1}" dt="2024-06-24T06:31:55.060" v="3"/>
        <pc:sldMkLst>
          <pc:docMk/>
          <pc:sldMk cId="3820271263" sldId="428"/>
        </pc:sldMkLst>
      </pc:sldChg>
      <pc:sldChg chg="delCm">
        <pc:chgData name="Logunova, Maria" userId="4c0608a9-11f6-4e37-b4c0-fbcda07ee96f" providerId="ADAL" clId="{33E58BD1-A3F6-46E1-B5AC-A76CD12B2FE1}" dt="2024-06-24T06:32:05.999" v="4"/>
        <pc:sldMkLst>
          <pc:docMk/>
          <pc:sldMk cId="2423187771" sldId="4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ogunova, Maria" userId="4c0608a9-11f6-4e37-b4c0-fbcda07ee96f" providerId="ADAL" clId="{33E58BD1-A3F6-46E1-B5AC-A76CD12B2FE1}" dt="2024-06-24T06:32:05.999" v="4"/>
              <pc2:cmMkLst xmlns:pc2="http://schemas.microsoft.com/office/powerpoint/2019/9/main/command">
                <pc:docMk/>
                <pc:sldMk cId="2423187771" sldId="431"/>
                <pc2:cmMk id="{4D4E4B67-4988-47F0-A602-10AA9D968073}"/>
              </pc2:cmMkLst>
            </pc226:cmChg>
          </p:ext>
        </pc:extLst>
      </pc:sldChg>
      <pc:sldChg chg="add del">
        <pc:chgData name="Logunova, Maria" userId="4c0608a9-11f6-4e37-b4c0-fbcda07ee96f" providerId="ADAL" clId="{33E58BD1-A3F6-46E1-B5AC-A76CD12B2FE1}" dt="2024-06-24T06:31:55.060" v="3"/>
        <pc:sldMkLst>
          <pc:docMk/>
          <pc:sldMk cId="1214774236" sldId="433"/>
        </pc:sldMkLst>
      </pc:sldChg>
      <pc:sldChg chg="delCm">
        <pc:chgData name="Logunova, Maria" userId="4c0608a9-11f6-4e37-b4c0-fbcda07ee96f" providerId="ADAL" clId="{33E58BD1-A3F6-46E1-B5AC-A76CD12B2FE1}" dt="2024-06-24T06:32:10.305" v="5"/>
        <pc:sldMkLst>
          <pc:docMk/>
          <pc:sldMk cId="3516339560" sldId="4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ogunova, Maria" userId="4c0608a9-11f6-4e37-b4c0-fbcda07ee96f" providerId="ADAL" clId="{33E58BD1-A3F6-46E1-B5AC-A76CD12B2FE1}" dt="2024-06-24T06:32:10.305" v="5"/>
              <pc2:cmMkLst xmlns:pc2="http://schemas.microsoft.com/office/powerpoint/2019/9/main/command">
                <pc:docMk/>
                <pc:sldMk cId="3516339560" sldId="434"/>
                <pc2:cmMk id="{DB062B9A-7761-A340-BE10-5FCC20C1C2E2}"/>
              </pc2:cmMkLst>
            </pc226:cmChg>
          </p:ext>
        </pc:extLst>
      </pc:sldChg>
      <pc:sldChg chg="add del">
        <pc:chgData name="Logunova, Maria" userId="4c0608a9-11f6-4e37-b4c0-fbcda07ee96f" providerId="ADAL" clId="{33E58BD1-A3F6-46E1-B5AC-A76CD12B2FE1}" dt="2024-06-24T06:31:55.060" v="3"/>
        <pc:sldMkLst>
          <pc:docMk/>
          <pc:sldMk cId="2612639807" sldId="436"/>
        </pc:sldMkLst>
      </pc:sldChg>
    </pc:docChg>
  </pc:docChgLst>
  <pc:docChgLst>
    <pc:chgData name="Logunova, Maria" userId="4c0608a9-11f6-4e37-b4c0-fbcda07ee96f" providerId="ADAL" clId="{BB2F8E8B-8F7F-49E8-9386-56D9AE3CFEE7}"/>
    <pc:docChg chg="">
      <pc:chgData name="Logunova, Maria" userId="4c0608a9-11f6-4e37-b4c0-fbcda07ee96f" providerId="ADAL" clId="{BB2F8E8B-8F7F-49E8-9386-56D9AE3CFEE7}" dt="2024-06-24T06:33:15.838" v="0"/>
      <pc:docMkLst>
        <pc:docMk/>
      </pc:docMkLst>
      <pc:sldChg chg="delCm">
        <pc:chgData name="Logunova, Maria" userId="4c0608a9-11f6-4e37-b4c0-fbcda07ee96f" providerId="ADAL" clId="{BB2F8E8B-8F7F-49E8-9386-56D9AE3CFEE7}" dt="2024-06-24T06:33:15.838" v="0"/>
        <pc:sldMkLst>
          <pc:docMk/>
          <pc:sldMk cId="542266171" sldId="4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ogunova, Maria" userId="4c0608a9-11f6-4e37-b4c0-fbcda07ee96f" providerId="ADAL" clId="{BB2F8E8B-8F7F-49E8-9386-56D9AE3CFEE7}" dt="2024-06-24T06:33:15.838" v="0"/>
              <pc2:cmMkLst xmlns:pc2="http://schemas.microsoft.com/office/powerpoint/2019/9/main/command">
                <pc:docMk/>
                <pc:sldMk cId="542266171" sldId="432"/>
                <pc2:cmMk id="{9EDBA041-1485-4632-8E63-B93042331EE0}"/>
              </pc2:cmMkLst>
            </pc226:cmChg>
          </p:ext>
        </pc:extLst>
      </pc:sldChg>
    </pc:docChg>
  </pc:docChgLst>
  <pc:docChgLst>
    <pc:chgData name="Logunova, Maria" userId="4c0608a9-11f6-4e37-b4c0-fbcda07ee96f" providerId="ADAL" clId="{775BDE5B-E526-4711-B982-BEA12E1F5BE3}"/>
    <pc:docChg chg="undo redo custSel modSld">
      <pc:chgData name="Logunova, Maria" userId="4c0608a9-11f6-4e37-b4c0-fbcda07ee96f" providerId="ADAL" clId="{775BDE5B-E526-4711-B982-BEA12E1F5BE3}" dt="2024-06-24T06:37:43.979" v="9" actId="20577"/>
      <pc:docMkLst>
        <pc:docMk/>
      </pc:docMkLst>
      <pc:sldChg chg="modSp mod">
        <pc:chgData name="Logunova, Maria" userId="4c0608a9-11f6-4e37-b4c0-fbcda07ee96f" providerId="ADAL" clId="{775BDE5B-E526-4711-B982-BEA12E1F5BE3}" dt="2024-06-24T06:37:43.979" v="9" actId="20577"/>
        <pc:sldMkLst>
          <pc:docMk/>
          <pc:sldMk cId="3820271263" sldId="428"/>
        </pc:sldMkLst>
        <pc:spChg chg="mod">
          <ac:chgData name="Logunova, Maria" userId="4c0608a9-11f6-4e37-b4c0-fbcda07ee96f" providerId="ADAL" clId="{775BDE5B-E526-4711-B982-BEA12E1F5BE3}" dt="2024-06-24T06:37:43.979" v="9" actId="20577"/>
          <ac:spMkLst>
            <pc:docMk/>
            <pc:sldMk cId="3820271263" sldId="428"/>
            <ac:spMk id="4" creationId="{7055E29E-75CE-959E-4F03-61CDE915396A}"/>
          </ac:spMkLst>
        </pc:spChg>
      </pc:sldChg>
    </pc:docChg>
  </pc:docChgLst>
  <pc:docChgLst>
    <pc:chgData name="Logunova, Maria" userId="4c0608a9-11f6-4e37-b4c0-fbcda07ee96f" providerId="ADAL" clId="{BDA5A388-39B2-497C-85B1-3747605ECB1B}"/>
    <pc:docChg chg="custSel modSld">
      <pc:chgData name="Logunova, Maria" userId="4c0608a9-11f6-4e37-b4c0-fbcda07ee96f" providerId="ADAL" clId="{BDA5A388-39B2-497C-85B1-3747605ECB1B}" dt="2024-06-24T05:55:43.361" v="0" actId="478"/>
      <pc:docMkLst>
        <pc:docMk/>
      </pc:docMkLst>
      <pc:sldChg chg="delSp mod">
        <pc:chgData name="Logunova, Maria" userId="4c0608a9-11f6-4e37-b4c0-fbcda07ee96f" providerId="ADAL" clId="{BDA5A388-39B2-497C-85B1-3747605ECB1B}" dt="2024-06-24T05:55:43.361" v="0" actId="478"/>
        <pc:sldMkLst>
          <pc:docMk/>
          <pc:sldMk cId="542266171" sldId="432"/>
        </pc:sldMkLst>
        <pc:picChg chg="del">
          <ac:chgData name="Logunova, Maria" userId="4c0608a9-11f6-4e37-b4c0-fbcda07ee96f" providerId="ADAL" clId="{BDA5A388-39B2-497C-85B1-3747605ECB1B}" dt="2024-06-24T05:55:43.361" v="0" actId="478"/>
          <ac:picMkLst>
            <pc:docMk/>
            <pc:sldMk cId="542266171" sldId="432"/>
            <ac:picMk id="7" creationId="{FBF2D60F-C9F7-D14E-54E6-A0118CAB68FA}"/>
          </ac:picMkLst>
        </pc:picChg>
      </pc:sldChg>
    </pc:docChg>
  </pc:docChgLst>
  <pc:docChgLst>
    <pc:chgData name="Logunova, Maria" userId="4c0608a9-11f6-4e37-b4c0-fbcda07ee96f" providerId="ADAL" clId="{0FA74522-230D-4797-BCF9-754B4720BCB3}"/>
    <pc:docChg chg="delSld">
      <pc:chgData name="Logunova, Maria" userId="4c0608a9-11f6-4e37-b4c0-fbcda07ee96f" providerId="ADAL" clId="{0FA74522-230D-4797-BCF9-754B4720BCB3}" dt="2024-06-05T05:25:23.006" v="3" actId="47"/>
      <pc:docMkLst>
        <pc:docMk/>
      </pc:docMkLst>
      <pc:sldChg chg="del">
        <pc:chgData name="Logunova, Maria" userId="4c0608a9-11f6-4e37-b4c0-fbcda07ee96f" providerId="ADAL" clId="{0FA74522-230D-4797-BCF9-754B4720BCB3}" dt="2024-06-05T05:25:13.522" v="1" actId="47"/>
        <pc:sldMkLst>
          <pc:docMk/>
          <pc:sldMk cId="2353573275" sldId="300"/>
        </pc:sldMkLst>
      </pc:sldChg>
      <pc:sldChg chg="del">
        <pc:chgData name="Logunova, Maria" userId="4c0608a9-11f6-4e37-b4c0-fbcda07ee96f" providerId="ADAL" clId="{0FA74522-230D-4797-BCF9-754B4720BCB3}" dt="2024-06-05T05:25:23.006" v="3" actId="47"/>
        <pc:sldMkLst>
          <pc:docMk/>
          <pc:sldMk cId="3820271263" sldId="428"/>
        </pc:sldMkLst>
      </pc:sldChg>
      <pc:sldChg chg="del">
        <pc:chgData name="Logunova, Maria" userId="4c0608a9-11f6-4e37-b4c0-fbcda07ee96f" providerId="ADAL" clId="{0FA74522-230D-4797-BCF9-754B4720BCB3}" dt="2024-06-05T05:25:23.006" v="3" actId="47"/>
        <pc:sldMkLst>
          <pc:docMk/>
          <pc:sldMk cId="1214774236" sldId="433"/>
        </pc:sldMkLst>
      </pc:sldChg>
      <pc:sldChg chg="del">
        <pc:chgData name="Logunova, Maria" userId="4c0608a9-11f6-4e37-b4c0-fbcda07ee96f" providerId="ADAL" clId="{0FA74522-230D-4797-BCF9-754B4720BCB3}" dt="2024-06-05T05:25:02.876" v="0" actId="47"/>
        <pc:sldMkLst>
          <pc:docMk/>
          <pc:sldMk cId="1476107216" sldId="435"/>
        </pc:sldMkLst>
      </pc:sldChg>
      <pc:sldChg chg="del">
        <pc:chgData name="Logunova, Maria" userId="4c0608a9-11f6-4e37-b4c0-fbcda07ee96f" providerId="ADAL" clId="{0FA74522-230D-4797-BCF9-754B4720BCB3}" dt="2024-06-05T05:25:23.006" v="3" actId="47"/>
        <pc:sldMkLst>
          <pc:docMk/>
          <pc:sldMk cId="2612639807" sldId="436"/>
        </pc:sldMkLst>
      </pc:sldChg>
      <pc:sldChg chg="del">
        <pc:chgData name="Logunova, Maria" userId="4c0608a9-11f6-4e37-b4c0-fbcda07ee96f" providerId="ADAL" clId="{0FA74522-230D-4797-BCF9-754B4720BCB3}" dt="2024-06-05T05:25:17.244" v="2" actId="47"/>
        <pc:sldMkLst>
          <pc:docMk/>
          <pc:sldMk cId="1438213702" sldId="43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71B-D841-A376-E8CEFA081DF2}"/>
              </c:ext>
            </c:extLst>
          </c:dPt>
          <c:xVal>
            <c:numRef>
              <c:f>Лист1!$A$2:$C$2</c:f>
              <c:numCache>
                <c:formatCode>General</c:formatCode>
                <c:ptCount val="3"/>
                <c:pt idx="0">
                  <c:v>0.64</c:v>
                </c:pt>
                <c:pt idx="1">
                  <c:v>0.9</c:v>
                </c:pt>
                <c:pt idx="2">
                  <c:v>1.27</c:v>
                </c:pt>
              </c:numCache>
            </c:numRef>
          </c:xVal>
          <c:yVal>
            <c:numRef>
              <c:f>Лист1!$D$2:$F$2</c:f>
              <c:numCache>
                <c:formatCode>General</c:formatCode>
                <c:ptCount val="3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1B-D841-A376-E8CEFA081DF2}"/>
            </c:ext>
          </c:extLst>
        </c:ser>
        <c:ser>
          <c:idx val="1"/>
          <c:order val="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E71B-D841-A376-E8CEFA081DF2}"/>
              </c:ext>
            </c:extLst>
          </c:dPt>
          <c:xVal>
            <c:numRef>
              <c:f>Лист1!$A$3:$C$3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0.8</c:v>
                </c:pt>
                <c:pt idx="2">
                  <c:v>1.1100000000000001</c:v>
                </c:pt>
              </c:numCache>
            </c:numRef>
          </c:xVal>
          <c:yVal>
            <c:numRef>
              <c:f>Лист1!$D$3:$F$3</c:f>
              <c:numCache>
                <c:formatCode>General</c:formatCode>
                <c:ptCount val="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71B-D841-A376-E8CEFA081DF2}"/>
            </c:ext>
          </c:extLst>
        </c:ser>
        <c:ser>
          <c:idx val="2"/>
          <c:order val="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E71B-D841-A376-E8CEFA081DF2}"/>
              </c:ext>
            </c:extLst>
          </c:dPt>
          <c:xVal>
            <c:numRef>
              <c:f>Лист1!$A$4:$C$4</c:f>
              <c:numCache>
                <c:formatCode>General</c:formatCode>
                <c:ptCount val="3"/>
                <c:pt idx="0">
                  <c:v>0.59</c:v>
                </c:pt>
                <c:pt idx="1">
                  <c:v>0.86</c:v>
                </c:pt>
                <c:pt idx="2">
                  <c:v>1.24</c:v>
                </c:pt>
              </c:numCache>
            </c:numRef>
          </c:xVal>
          <c:yVal>
            <c:numRef>
              <c:f>Лист1!$D$4:$F$4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71B-D841-A376-E8CEFA081DF2}"/>
            </c:ext>
          </c:extLst>
        </c:ser>
        <c:ser>
          <c:idx val="3"/>
          <c:order val="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E71B-D841-A376-E8CEFA081DF2}"/>
              </c:ext>
            </c:extLst>
          </c:dPt>
          <c:xVal>
            <c:numRef>
              <c:f>Лист1!$A$5:$C$5</c:f>
              <c:numCache>
                <c:formatCode>General</c:formatCode>
                <c:ptCount val="3"/>
                <c:pt idx="0">
                  <c:v>0.51</c:v>
                </c:pt>
                <c:pt idx="1">
                  <c:v>0.79</c:v>
                </c:pt>
                <c:pt idx="2">
                  <c:v>1.22</c:v>
                </c:pt>
              </c:numCache>
            </c:numRef>
          </c:xVal>
          <c:yVal>
            <c:numRef>
              <c:f>Лист1!$D$5:$F$5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71B-D841-A376-E8CEFA081DF2}"/>
            </c:ext>
          </c:extLst>
        </c:ser>
        <c:ser>
          <c:idx val="4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71B-D841-A376-E8CEFA081DF2}"/>
              </c:ext>
            </c:extLst>
          </c:dPt>
          <c:xVal>
            <c:numRef>
              <c:f>Лист1!$A$6:$C$6</c:f>
              <c:numCache>
                <c:formatCode>General</c:formatCode>
                <c:ptCount val="3"/>
                <c:pt idx="0">
                  <c:v>0.6</c:v>
                </c:pt>
                <c:pt idx="1">
                  <c:v>0.92</c:v>
                </c:pt>
                <c:pt idx="2">
                  <c:v>1.42</c:v>
                </c:pt>
              </c:numCache>
            </c:numRef>
          </c:xVal>
          <c:yVal>
            <c:numRef>
              <c:f>Лист1!$D$6:$F$6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E71B-D841-A376-E8CEFA081DF2}"/>
            </c:ext>
          </c:extLst>
        </c:ser>
        <c:ser>
          <c:idx val="5"/>
          <c:order val="5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E71B-D841-A376-E8CEFA081DF2}"/>
              </c:ext>
            </c:extLst>
          </c:dPt>
          <c:xVal>
            <c:numRef>
              <c:f>Лист1!$A$7:$C$7</c:f>
              <c:numCache>
                <c:formatCode>General</c:formatCode>
                <c:ptCount val="3"/>
                <c:pt idx="0">
                  <c:v>0.76</c:v>
                </c:pt>
                <c:pt idx="1">
                  <c:v>1.02</c:v>
                </c:pt>
                <c:pt idx="2">
                  <c:v>1.36</c:v>
                </c:pt>
              </c:numCache>
            </c:numRef>
          </c:xVal>
          <c:yVal>
            <c:numRef>
              <c:f>Лист1!$D$7:$F$7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E71B-D841-A376-E8CEFA081DF2}"/>
            </c:ext>
          </c:extLst>
        </c:ser>
        <c:ser>
          <c:idx val="6"/>
          <c:order val="6"/>
          <c:tx>
            <c:v>Ряд7</c:v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E71B-D841-A376-E8CEFA081DF2}"/>
              </c:ext>
            </c:extLst>
          </c:dPt>
          <c:xVal>
            <c:numRef>
              <c:f>Лист1!$A$8:$C$8</c:f>
              <c:numCache>
                <c:formatCode>General</c:formatCode>
                <c:ptCount val="3"/>
                <c:pt idx="0">
                  <c:v>0.72</c:v>
                </c:pt>
                <c:pt idx="1">
                  <c:v>1</c:v>
                </c:pt>
                <c:pt idx="2">
                  <c:v>1.39</c:v>
                </c:pt>
              </c:numCache>
            </c:numRef>
          </c:xVal>
          <c:yVal>
            <c:numRef>
              <c:f>Лист1!$D$8:$F$8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E71B-D841-A376-E8CEFA081DF2}"/>
            </c:ext>
          </c:extLst>
        </c:ser>
        <c:ser>
          <c:idx val="7"/>
          <c:order val="7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E71B-D841-A376-E8CEFA081DF2}"/>
              </c:ext>
            </c:extLst>
          </c:dPt>
          <c:xVal>
            <c:numRef>
              <c:f>Лист1!$A$9:$C$9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0.98</c:v>
                </c:pt>
                <c:pt idx="2">
                  <c:v>1.66</c:v>
                </c:pt>
              </c:numCache>
            </c:numRef>
          </c:xVal>
          <c:yVal>
            <c:numRef>
              <c:f>Лист1!$D$9:$F$9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E71B-D841-A376-E8CEFA081DF2}"/>
            </c:ext>
          </c:extLst>
        </c:ser>
        <c:ser>
          <c:idx val="8"/>
          <c:order val="8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E71B-D841-A376-E8CEFA081DF2}"/>
              </c:ext>
            </c:extLst>
          </c:dPt>
          <c:xVal>
            <c:numRef>
              <c:f>Лист1!$A$10:$C$10</c:f>
              <c:numCache>
                <c:formatCode>General</c:formatCode>
                <c:ptCount val="3"/>
                <c:pt idx="0">
                  <c:v>0.59</c:v>
                </c:pt>
                <c:pt idx="1">
                  <c:v>1.01</c:v>
                </c:pt>
                <c:pt idx="2">
                  <c:v>1.7</c:v>
                </c:pt>
              </c:numCache>
            </c:numRef>
          </c:xVal>
          <c:yVal>
            <c:numRef>
              <c:f>Лист1!$D$10:$F$10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E71B-D841-A376-E8CEFA081DF2}"/>
            </c:ext>
          </c:extLst>
        </c:ser>
        <c:ser>
          <c:idx val="9"/>
          <c:order val="9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E71B-D841-A376-E8CEFA081DF2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E71B-D841-A376-E8CEFA081DF2}"/>
              </c:ext>
            </c:extLst>
          </c:dPt>
          <c:xVal>
            <c:numRef>
              <c:f>Лист1!$A$11:$C$11</c:f>
              <c:numCache>
                <c:formatCode>General</c:formatCode>
                <c:ptCount val="3"/>
                <c:pt idx="0">
                  <c:v>0.53</c:v>
                </c:pt>
                <c:pt idx="1">
                  <c:v>0.97</c:v>
                </c:pt>
                <c:pt idx="2">
                  <c:v>1.78</c:v>
                </c:pt>
              </c:numCache>
            </c:numRef>
          </c:xVal>
          <c:yVal>
            <c:numRef>
              <c:f>Лист1!$D$11:$F$11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E71B-D841-A376-E8CEFA081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2943"/>
        <c:axId val="55460527"/>
      </c:scatterChart>
      <c:valAx>
        <c:axId val="54812943"/>
        <c:scaling>
          <c:orientation val="minMax"/>
          <c:max val="2"/>
          <c:min val="0.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5460527"/>
        <c:crossesAt val="0"/>
        <c:crossBetween val="midCat"/>
        <c:majorUnit val="0.5"/>
      </c:valAx>
      <c:valAx>
        <c:axId val="5546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4812943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0B2E-1048-95C3-03969E1935FB}"/>
              </c:ext>
            </c:extLst>
          </c:dPt>
          <c:xVal>
            <c:numRef>
              <c:f>Лист1!$A$2:$C$2</c:f>
              <c:numCache>
                <c:formatCode>General</c:formatCode>
                <c:ptCount val="3"/>
                <c:pt idx="0">
                  <c:v>0.73</c:v>
                </c:pt>
                <c:pt idx="1">
                  <c:v>1.04</c:v>
                </c:pt>
                <c:pt idx="2">
                  <c:v>1.48</c:v>
                </c:pt>
              </c:numCache>
            </c:numRef>
          </c:xVal>
          <c:yVal>
            <c:numRef>
              <c:f>Лист1!$D$2:$F$2</c:f>
              <c:numCache>
                <c:formatCode>General</c:formatCode>
                <c:ptCount val="3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B2E-1048-95C3-03969E1935FB}"/>
            </c:ext>
          </c:extLst>
        </c:ser>
        <c:ser>
          <c:idx val="1"/>
          <c:order val="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0B2E-1048-95C3-03969E1935FB}"/>
              </c:ext>
            </c:extLst>
          </c:dPt>
          <c:xVal>
            <c:numRef>
              <c:f>Лист1!$A$3:$C$3</c:f>
              <c:numCache>
                <c:formatCode>General</c:formatCode>
                <c:ptCount val="3"/>
                <c:pt idx="0">
                  <c:v>0.75</c:v>
                </c:pt>
                <c:pt idx="1">
                  <c:v>1.07</c:v>
                </c:pt>
                <c:pt idx="2">
                  <c:v>1.53</c:v>
                </c:pt>
              </c:numCache>
            </c:numRef>
          </c:xVal>
          <c:yVal>
            <c:numRef>
              <c:f>Лист1!$D$3:$F$3</c:f>
              <c:numCache>
                <c:formatCode>General</c:formatCode>
                <c:ptCount val="3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B2E-1048-95C3-03969E1935FB}"/>
            </c:ext>
          </c:extLst>
        </c:ser>
        <c:ser>
          <c:idx val="2"/>
          <c:order val="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0B2E-1048-95C3-03969E1935FB}"/>
              </c:ext>
            </c:extLst>
          </c:dPt>
          <c:xVal>
            <c:numRef>
              <c:f>Лист1!$A$4:$C$4</c:f>
              <c:numCache>
                <c:formatCode>General</c:formatCode>
                <c:ptCount val="3"/>
                <c:pt idx="0">
                  <c:v>0.71</c:v>
                </c:pt>
                <c:pt idx="1">
                  <c:v>1.04</c:v>
                </c:pt>
                <c:pt idx="2">
                  <c:v>1.52</c:v>
                </c:pt>
              </c:numCache>
            </c:numRef>
          </c:xVal>
          <c:yVal>
            <c:numRef>
              <c:f>Лист1!$D$4:$F$4</c:f>
              <c:numCache>
                <c:formatCode>General</c:formatCode>
                <c:ptCount val="3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B2E-1048-95C3-03969E1935FB}"/>
            </c:ext>
          </c:extLst>
        </c:ser>
        <c:ser>
          <c:idx val="3"/>
          <c:order val="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0B2E-1048-95C3-03969E1935FB}"/>
              </c:ext>
            </c:extLst>
          </c:dPt>
          <c:xVal>
            <c:numRef>
              <c:f>Лист1!$A$5:$C$5</c:f>
              <c:numCache>
                <c:formatCode>General</c:formatCode>
                <c:ptCount val="3"/>
                <c:pt idx="0">
                  <c:v>0.74</c:v>
                </c:pt>
                <c:pt idx="1">
                  <c:v>1.07</c:v>
                </c:pt>
                <c:pt idx="2">
                  <c:v>1.53</c:v>
                </c:pt>
              </c:numCache>
            </c:numRef>
          </c:xVal>
          <c:yVal>
            <c:numRef>
              <c:f>Лист1!$D$5:$F$5</c:f>
              <c:numCache>
                <c:formatCode>General</c:formatCode>
                <c:ptCount val="3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B2E-1048-95C3-03969E1935FB}"/>
            </c:ext>
          </c:extLst>
        </c:ser>
        <c:ser>
          <c:idx val="4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0B2E-1048-95C3-03969E1935FB}"/>
              </c:ext>
            </c:extLst>
          </c:dPt>
          <c:xVal>
            <c:numRef>
              <c:f>Лист1!$A$6:$C$6</c:f>
              <c:numCache>
                <c:formatCode>General</c:formatCode>
                <c:ptCount val="3"/>
                <c:pt idx="0">
                  <c:v>0.7</c:v>
                </c:pt>
                <c:pt idx="1">
                  <c:v>1.03</c:v>
                </c:pt>
                <c:pt idx="2">
                  <c:v>1.51</c:v>
                </c:pt>
              </c:numCache>
            </c:numRef>
          </c:xVal>
          <c:yVal>
            <c:numRef>
              <c:f>Лист1!$D$6:$F$6</c:f>
              <c:numCache>
                <c:formatCode>General</c:formatCode>
                <c:ptCount val="3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0B2E-1048-95C3-03969E1935FB}"/>
            </c:ext>
          </c:extLst>
        </c:ser>
        <c:ser>
          <c:idx val="5"/>
          <c:order val="5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0B2E-1048-95C3-03969E1935FB}"/>
              </c:ext>
            </c:extLst>
          </c:dPt>
          <c:xVal>
            <c:numRef>
              <c:f>Лист1!$A$7:$C$7</c:f>
              <c:numCache>
                <c:formatCode>General</c:formatCode>
                <c:ptCount val="3"/>
                <c:pt idx="0">
                  <c:v>0.77</c:v>
                </c:pt>
                <c:pt idx="1">
                  <c:v>1.01</c:v>
                </c:pt>
                <c:pt idx="2">
                  <c:v>1.33</c:v>
                </c:pt>
              </c:numCache>
            </c:numRef>
          </c:xVal>
          <c:yVal>
            <c:numRef>
              <c:f>Лист1!$D$7:$F$7</c:f>
              <c:numCache>
                <c:formatCode>General</c:formatCode>
                <c:ptCount val="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0B2E-1048-95C3-03969E1935FB}"/>
            </c:ext>
          </c:extLst>
        </c:ser>
        <c:ser>
          <c:idx val="6"/>
          <c:order val="6"/>
          <c:tx>
            <c:v>Ряд7</c:v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0B2E-1048-95C3-03969E1935FB}"/>
              </c:ext>
            </c:extLst>
          </c:dPt>
          <c:xVal>
            <c:numRef>
              <c:f>Лист1!$A$8:$C$8</c:f>
              <c:numCache>
                <c:formatCode>General</c:formatCode>
                <c:ptCount val="3"/>
                <c:pt idx="0">
                  <c:v>0.7</c:v>
                </c:pt>
                <c:pt idx="1">
                  <c:v>0.94</c:v>
                </c:pt>
                <c:pt idx="2">
                  <c:v>1.26</c:v>
                </c:pt>
              </c:numCache>
            </c:numRef>
          </c:xVal>
          <c:yVal>
            <c:numRef>
              <c:f>Лист1!$D$8:$F$8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0B2E-1048-95C3-03969E1935FB}"/>
            </c:ext>
          </c:extLst>
        </c:ser>
        <c:ser>
          <c:idx val="7"/>
          <c:order val="7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0B2E-1048-95C3-03969E1935FB}"/>
              </c:ext>
            </c:extLst>
          </c:dPt>
          <c:xVal>
            <c:numRef>
              <c:f>Лист1!$A$9:$C$9</c:f>
              <c:numCache>
                <c:formatCode>General</c:formatCode>
                <c:ptCount val="3"/>
                <c:pt idx="0">
                  <c:v>0.69</c:v>
                </c:pt>
                <c:pt idx="1">
                  <c:v>0.93</c:v>
                </c:pt>
                <c:pt idx="2">
                  <c:v>1.24</c:v>
                </c:pt>
              </c:numCache>
            </c:numRef>
          </c:xVal>
          <c:yVal>
            <c:numRef>
              <c:f>Лист1!$D$9:$F$9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0B2E-1048-95C3-03969E1935FB}"/>
            </c:ext>
          </c:extLst>
        </c:ser>
        <c:ser>
          <c:idx val="8"/>
          <c:order val="8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0B2E-1048-95C3-03969E1935FB}"/>
              </c:ext>
            </c:extLst>
          </c:dPt>
          <c:xVal>
            <c:numRef>
              <c:f>Лист1!$A$10:$C$10</c:f>
              <c:numCache>
                <c:formatCode>General</c:formatCode>
                <c:ptCount val="3"/>
                <c:pt idx="0">
                  <c:v>0.61</c:v>
                </c:pt>
                <c:pt idx="1">
                  <c:v>0.97</c:v>
                </c:pt>
                <c:pt idx="2">
                  <c:v>1.5</c:v>
                </c:pt>
              </c:numCache>
            </c:numRef>
          </c:xVal>
          <c:yVal>
            <c:numRef>
              <c:f>Лист1!$D$10:$F$10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0B2E-1048-95C3-03969E1935FB}"/>
            </c:ext>
          </c:extLst>
        </c:ser>
        <c:ser>
          <c:idx val="9"/>
          <c:order val="9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0B2E-1048-95C3-03969E1935FB}"/>
              </c:ext>
            </c:extLst>
          </c:dPt>
          <c:xVal>
            <c:numRef>
              <c:f>Лист1!$A$11:$C$11</c:f>
              <c:numCache>
                <c:formatCode>General</c:formatCode>
                <c:ptCount val="3"/>
                <c:pt idx="0">
                  <c:v>0.64</c:v>
                </c:pt>
                <c:pt idx="1">
                  <c:v>1</c:v>
                </c:pt>
                <c:pt idx="2">
                  <c:v>1.6</c:v>
                </c:pt>
              </c:numCache>
            </c:numRef>
          </c:xVal>
          <c:yVal>
            <c:numRef>
              <c:f>Лист1!$D$11:$F$11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0B2E-1048-95C3-03969E1935FB}"/>
            </c:ext>
          </c:extLst>
        </c:ser>
        <c:ser>
          <c:idx val="10"/>
          <c:order val="1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3-0B2E-1048-95C3-03969E1935FB}"/>
              </c:ext>
            </c:extLst>
          </c:dPt>
          <c:xVal>
            <c:numRef>
              <c:f>Лист1!$A$12:$C$12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xVal>
          <c:yVal>
            <c:numRef>
              <c:f>Лист1!$D$12:$F$12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0B2E-1048-95C3-03969E1935FB}"/>
            </c:ext>
          </c:extLst>
        </c:ser>
        <c:ser>
          <c:idx val="11"/>
          <c:order val="1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6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0B2E-1048-95C3-03969E1935FB}"/>
              </c:ext>
            </c:extLst>
          </c:dPt>
          <c:xVal>
            <c:numRef>
              <c:f>Лист1!$A$13:$C$13</c:f>
              <c:numCache>
                <c:formatCode>General</c:formatCode>
                <c:ptCount val="3"/>
                <c:pt idx="0">
                  <c:v>0.76</c:v>
                </c:pt>
                <c:pt idx="1">
                  <c:v>0.92</c:v>
                </c:pt>
                <c:pt idx="2">
                  <c:v>1.1200000000000001</c:v>
                </c:pt>
              </c:numCache>
            </c:numRef>
          </c:xVal>
          <c:yVal>
            <c:numRef>
              <c:f>Лист1!$D$13:$F$13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0B2E-1048-95C3-03969E1935FB}"/>
            </c:ext>
          </c:extLst>
        </c:ser>
        <c:ser>
          <c:idx val="12"/>
          <c:order val="1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8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7-0B2E-1048-95C3-03969E1935FB}"/>
              </c:ext>
            </c:extLst>
          </c:dPt>
          <c:xVal>
            <c:numRef>
              <c:f>Лист1!$A$14:$C$14</c:f>
              <c:numCache>
                <c:formatCode>General</c:formatCode>
                <c:ptCount val="3"/>
                <c:pt idx="0">
                  <c:v>0.71</c:v>
                </c:pt>
                <c:pt idx="1">
                  <c:v>0.98</c:v>
                </c:pt>
                <c:pt idx="2">
                  <c:v>1.32</c:v>
                </c:pt>
              </c:numCache>
            </c:numRef>
          </c:xVal>
          <c:yVal>
            <c:numRef>
              <c:f>Лист1!$D$14:$F$14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0B2E-1048-95C3-03969E1935FB}"/>
            </c:ext>
          </c:extLst>
        </c:ser>
        <c:ser>
          <c:idx val="13"/>
          <c:order val="1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A-0B2E-1048-95C3-03969E1935FB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9-0B2E-1048-95C3-03969E1935FB}"/>
              </c:ext>
            </c:extLst>
          </c:dPt>
          <c:xVal>
            <c:numRef>
              <c:f>Лист1!$A$15:$C$15</c:f>
              <c:numCache>
                <c:formatCode>General</c:formatCode>
                <c:ptCount val="3"/>
                <c:pt idx="0">
                  <c:v>0.76</c:v>
                </c:pt>
                <c:pt idx="1">
                  <c:v>0.93</c:v>
                </c:pt>
                <c:pt idx="2">
                  <c:v>1.1200000000000001</c:v>
                </c:pt>
              </c:numCache>
            </c:numRef>
          </c:xVal>
          <c:yVal>
            <c:numRef>
              <c:f>Лист1!$D$15:$F$15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0B2E-1048-95C3-03969E193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2943"/>
        <c:axId val="55460527"/>
      </c:scatterChart>
      <c:valAx>
        <c:axId val="54812943"/>
        <c:scaling>
          <c:orientation val="minMax"/>
          <c:max val="2"/>
          <c:min val="0.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5460527"/>
        <c:crossesAt val="0"/>
        <c:crossBetween val="midCat"/>
        <c:majorUnit val="0.5"/>
      </c:valAx>
      <c:valAx>
        <c:axId val="55460527"/>
        <c:scaling>
          <c:orientation val="minMax"/>
          <c:max val="14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4812943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44466600199403E-2"/>
          <c:y val="2.1215830273357814E-2"/>
          <c:w val="0.89631106679960115"/>
          <c:h val="0.9575683394532843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684C8C"/>
            </a:solidFill>
            <a:ln>
              <a:noFill/>
            </a:ln>
          </c:spPr>
          <c:invertIfNegative val="0"/>
          <c:val>
            <c:numRef>
              <c:f>Sheet1!$A$1:$I$1</c:f>
              <c:numCache>
                <c:formatCode>General</c:formatCode>
                <c:ptCount val="9"/>
                <c:pt idx="0">
                  <c:v>20.2</c:v>
                </c:pt>
                <c:pt idx="1">
                  <c:v>24.8</c:v>
                </c:pt>
                <c:pt idx="2">
                  <c:v>21.35</c:v>
                </c:pt>
                <c:pt idx="3">
                  <c:v>30.03</c:v>
                </c:pt>
                <c:pt idx="4">
                  <c:v>24</c:v>
                </c:pt>
                <c:pt idx="5">
                  <c:v>18.77</c:v>
                </c:pt>
                <c:pt idx="6">
                  <c:v>27.9</c:v>
                </c:pt>
                <c:pt idx="7">
                  <c:v>26</c:v>
                </c:pt>
                <c:pt idx="8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7-F94E-B123-35FEB1B9D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3527375"/>
        <c:axId val="1"/>
      </c:barChart>
      <c:catAx>
        <c:axId val="12352737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.0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35273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44466600199403E-2"/>
          <c:y val="2.3744292237442923E-2"/>
          <c:w val="0.89631106679960115"/>
          <c:h val="0.952511415525114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EB7D32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25.3</c:v>
                </c:pt>
                <c:pt idx="1">
                  <c:v>27.96</c:v>
                </c:pt>
                <c:pt idx="2">
                  <c:v>31.14</c:v>
                </c:pt>
                <c:pt idx="3">
                  <c:v>30</c:v>
                </c:pt>
                <c:pt idx="4">
                  <c:v>30</c:v>
                </c:pt>
                <c:pt idx="5">
                  <c:v>29</c:v>
                </c:pt>
                <c:pt idx="6">
                  <c:v>12.2</c:v>
                </c:pt>
                <c:pt idx="7">
                  <c:v>12.06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6-054E-872A-A8D0658C5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5050991"/>
        <c:axId val="1"/>
      </c:barChart>
      <c:catAx>
        <c:axId val="67505099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1.1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750509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44466600199403E-2"/>
          <c:y val="3.6931818181818184E-2"/>
          <c:w val="0.89631106679960115"/>
          <c:h val="0.926136363636363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1ABC7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28.18</c:v>
                </c:pt>
                <c:pt idx="1">
                  <c:v>39.49</c:v>
                </c:pt>
                <c:pt idx="2">
                  <c:v>14</c:v>
                </c:pt>
                <c:pt idx="3">
                  <c:v>20.6</c:v>
                </c:pt>
                <c:pt idx="4">
                  <c:v>11.74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0-E747-B526-0FCFDC70E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1454815"/>
        <c:axId val="1"/>
      </c:barChart>
      <c:catAx>
        <c:axId val="941454815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.4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414548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FF9-9442-9E87-A1D695BED7F8}"/>
              </c:ext>
            </c:extLst>
          </c:dPt>
          <c:xVal>
            <c:numRef>
              <c:f>Лист1!$A$2:$C$2</c:f>
              <c:numCache>
                <c:formatCode>General</c:formatCode>
                <c:ptCount val="3"/>
                <c:pt idx="0">
                  <c:v>0.44</c:v>
                </c:pt>
                <c:pt idx="1">
                  <c:v>0.84</c:v>
                </c:pt>
                <c:pt idx="2">
                  <c:v>1.6</c:v>
                </c:pt>
              </c:numCache>
            </c:numRef>
          </c:xVal>
          <c:yVal>
            <c:numRef>
              <c:f>Лист1!$D$2:$F$2</c:f>
              <c:numCache>
                <c:formatCode>General</c:formatCode>
                <c:ptCount val="3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F9-9442-9E87-A1D695BED7F8}"/>
            </c:ext>
          </c:extLst>
        </c:ser>
        <c:ser>
          <c:idx val="1"/>
          <c:order val="1"/>
          <c:spPr>
            <a:ln w="19050" cap="rnd">
              <a:solidFill>
                <a:srgbClr val="EC7D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C7D31"/>
              </a:solidFill>
              <a:ln w="9525">
                <a:solidFill>
                  <a:srgbClr val="EC7D31"/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1FF9-9442-9E87-A1D695BED7F8}"/>
              </c:ext>
            </c:extLst>
          </c:dPt>
          <c:xVal>
            <c:numRef>
              <c:f>Лист1!$A$3:$C$3</c:f>
              <c:numCache>
                <c:formatCode>General</c:formatCode>
                <c:ptCount val="3"/>
                <c:pt idx="0">
                  <c:v>0.48</c:v>
                </c:pt>
                <c:pt idx="1">
                  <c:v>0.68</c:v>
                </c:pt>
                <c:pt idx="2">
                  <c:v>0.96</c:v>
                </c:pt>
              </c:numCache>
            </c:numRef>
          </c:xVal>
          <c:yVal>
            <c:numRef>
              <c:f>Лист1!$D$3:$F$3</c:f>
              <c:numCache>
                <c:formatCode>General</c:formatCode>
                <c:ptCount val="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FF9-9442-9E87-A1D695BED7F8}"/>
            </c:ext>
          </c:extLst>
        </c:ser>
        <c:ser>
          <c:idx val="2"/>
          <c:order val="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1FF9-9442-9E87-A1D695BED7F8}"/>
              </c:ext>
            </c:extLst>
          </c:dPt>
          <c:xVal>
            <c:numRef>
              <c:f>Лист1!$A$4:$C$4</c:f>
              <c:numCache>
                <c:formatCode>General</c:formatCode>
                <c:ptCount val="3"/>
                <c:pt idx="0">
                  <c:v>0.61</c:v>
                </c:pt>
                <c:pt idx="1">
                  <c:v>0.82</c:v>
                </c:pt>
                <c:pt idx="2">
                  <c:v>1.1000000000000001</c:v>
                </c:pt>
              </c:numCache>
            </c:numRef>
          </c:xVal>
          <c:yVal>
            <c:numRef>
              <c:f>Лист1!$D$4:$F$4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FF9-9442-9E87-A1D695BED7F8}"/>
            </c:ext>
          </c:extLst>
        </c:ser>
        <c:ser>
          <c:idx val="3"/>
          <c:order val="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1FF9-9442-9E87-A1D695BED7F8}"/>
              </c:ext>
            </c:extLst>
          </c:dPt>
          <c:xVal>
            <c:numRef>
              <c:f>Лист1!$A$5:$C$5</c:f>
              <c:numCache>
                <c:formatCode>General</c:formatCode>
                <c:ptCount val="3"/>
                <c:pt idx="0">
                  <c:v>0.59</c:v>
                </c:pt>
                <c:pt idx="1">
                  <c:v>0.82</c:v>
                </c:pt>
                <c:pt idx="2">
                  <c:v>1.1399999999999999</c:v>
                </c:pt>
              </c:numCache>
            </c:numRef>
          </c:xVal>
          <c:yVal>
            <c:numRef>
              <c:f>Лист1!$D$5:$F$5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FF9-9442-9E87-A1D695BED7F8}"/>
            </c:ext>
          </c:extLst>
        </c:ser>
        <c:ser>
          <c:idx val="4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1FF9-9442-9E87-A1D695BED7F8}"/>
              </c:ext>
            </c:extLst>
          </c:dPt>
          <c:xVal>
            <c:numRef>
              <c:f>Лист1!$A$6:$C$6</c:f>
              <c:numCache>
                <c:formatCode>General</c:formatCode>
                <c:ptCount val="3"/>
                <c:pt idx="0">
                  <c:v>0.72</c:v>
                </c:pt>
                <c:pt idx="1">
                  <c:v>0.99</c:v>
                </c:pt>
                <c:pt idx="2">
                  <c:v>1.37</c:v>
                </c:pt>
              </c:numCache>
            </c:numRef>
          </c:xVal>
          <c:yVal>
            <c:numRef>
              <c:f>Лист1!$D$6:$F$6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FF9-9442-9E87-A1D695BED7F8}"/>
            </c:ext>
          </c:extLst>
        </c:ser>
        <c:ser>
          <c:idx val="5"/>
          <c:order val="5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1FF9-9442-9E87-A1D695BED7F8}"/>
              </c:ext>
            </c:extLst>
          </c:dPt>
          <c:xVal>
            <c:numRef>
              <c:f>Лист1!$A$7:$C$7</c:f>
              <c:numCache>
                <c:formatCode>General</c:formatCode>
                <c:ptCount val="3"/>
                <c:pt idx="0">
                  <c:v>0.5</c:v>
                </c:pt>
                <c:pt idx="1">
                  <c:v>0.89</c:v>
                </c:pt>
                <c:pt idx="2">
                  <c:v>1.58</c:v>
                </c:pt>
              </c:numCache>
            </c:numRef>
          </c:xVal>
          <c:yVal>
            <c:numRef>
              <c:f>Лист1!$D$7:$F$7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1FF9-9442-9E87-A1D695BED7F8}"/>
            </c:ext>
          </c:extLst>
        </c:ser>
        <c:ser>
          <c:idx val="6"/>
          <c:order val="6"/>
          <c:tx>
            <c:v>Ряд7</c:v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1FF9-9442-9E87-A1D695BED7F8}"/>
              </c:ext>
            </c:extLst>
          </c:dPt>
          <c:xVal>
            <c:numRef>
              <c:f>Лист1!$A$8:$C$8</c:f>
              <c:numCache>
                <c:formatCode>General</c:formatCode>
                <c:ptCount val="3"/>
                <c:pt idx="0">
                  <c:v>0.67</c:v>
                </c:pt>
                <c:pt idx="1">
                  <c:v>1.2</c:v>
                </c:pt>
                <c:pt idx="2">
                  <c:v>2.2999999999999998</c:v>
                </c:pt>
              </c:numCache>
            </c:numRef>
          </c:xVal>
          <c:yVal>
            <c:numRef>
              <c:f>Лист1!$D$8:$F$8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1FF9-9442-9E87-A1D695BED7F8}"/>
            </c:ext>
          </c:extLst>
        </c:ser>
        <c:ser>
          <c:idx val="7"/>
          <c:order val="7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1FF9-9442-9E87-A1D695BED7F8}"/>
              </c:ext>
            </c:extLst>
          </c:dPt>
          <c:xVal>
            <c:numRef>
              <c:f>Лист1!$A$9:$C$9</c:f>
              <c:numCache>
                <c:formatCode>General</c:formatCode>
                <c:ptCount val="3"/>
                <c:pt idx="0">
                  <c:v>0.72</c:v>
                </c:pt>
                <c:pt idx="1">
                  <c:v>0.94</c:v>
                </c:pt>
                <c:pt idx="2">
                  <c:v>1.22</c:v>
                </c:pt>
              </c:numCache>
            </c:numRef>
          </c:xVal>
          <c:yVal>
            <c:numRef>
              <c:f>Лист1!$D$9:$F$9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1FF9-9442-9E87-A1D695BED7F8}"/>
            </c:ext>
          </c:extLst>
        </c:ser>
        <c:ser>
          <c:idx val="8"/>
          <c:order val="8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1FF9-9442-9E87-A1D695BED7F8}"/>
              </c:ext>
            </c:extLst>
          </c:dPt>
          <c:xVal>
            <c:numRef>
              <c:f>Лист1!$A$10:$C$10</c:f>
              <c:numCache>
                <c:formatCode>General</c:formatCode>
                <c:ptCount val="3"/>
                <c:pt idx="0">
                  <c:v>0.75</c:v>
                </c:pt>
                <c:pt idx="1">
                  <c:v>0.93</c:v>
                </c:pt>
                <c:pt idx="2">
                  <c:v>1.1399999999999999</c:v>
                </c:pt>
              </c:numCache>
            </c:numRef>
          </c:xVal>
          <c:yVal>
            <c:numRef>
              <c:f>Лист1!$D$10:$F$10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1FF9-9442-9E87-A1D695BED7F8}"/>
            </c:ext>
          </c:extLst>
        </c:ser>
        <c:ser>
          <c:idx val="9"/>
          <c:order val="9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1FF9-9442-9E87-A1D695BED7F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1FF9-9442-9E87-A1D695BED7F8}"/>
              </c:ext>
            </c:extLst>
          </c:dPt>
          <c:xVal>
            <c:numRef>
              <c:f>Лист1!$A$11:$C$11</c:f>
              <c:numCache>
                <c:formatCode>General</c:formatCode>
                <c:ptCount val="3"/>
                <c:pt idx="0">
                  <c:v>0.76</c:v>
                </c:pt>
                <c:pt idx="1">
                  <c:v>0.94</c:v>
                </c:pt>
                <c:pt idx="2">
                  <c:v>1.1399999999999999</c:v>
                </c:pt>
              </c:numCache>
            </c:numRef>
          </c:xVal>
          <c:yVal>
            <c:numRef>
              <c:f>Лист1!$D$11:$F$11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1FF9-9442-9E87-A1D695BED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2943"/>
        <c:axId val="55460527"/>
      </c:scatterChart>
      <c:valAx>
        <c:axId val="54812943"/>
        <c:scaling>
          <c:orientation val="minMax"/>
          <c:max val="2.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5460527"/>
        <c:crossesAt val="0"/>
        <c:crossBetween val="midCat"/>
        <c:majorUnit val="0.5"/>
      </c:valAx>
      <c:valAx>
        <c:axId val="5546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4812943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BB1A-C94D-A2FF-C28610AEE0C9}"/>
              </c:ext>
            </c:extLst>
          </c:dPt>
          <c:xVal>
            <c:numRef>
              <c:f>Лист1!$A$2:$C$2</c:f>
              <c:numCache>
                <c:formatCode>General</c:formatCode>
                <c:ptCount val="3"/>
                <c:pt idx="0">
                  <c:v>0.64</c:v>
                </c:pt>
                <c:pt idx="1">
                  <c:v>0.9</c:v>
                </c:pt>
                <c:pt idx="2">
                  <c:v>1.27</c:v>
                </c:pt>
              </c:numCache>
            </c:numRef>
          </c:xVal>
          <c:yVal>
            <c:numRef>
              <c:f>Лист1!$D$2:$F$2</c:f>
              <c:numCache>
                <c:formatCode>General</c:formatCode>
                <c:ptCount val="3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B1A-C94D-A2FF-C28610AEE0C9}"/>
            </c:ext>
          </c:extLst>
        </c:ser>
        <c:ser>
          <c:idx val="1"/>
          <c:order val="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BB1A-C94D-A2FF-C28610AEE0C9}"/>
              </c:ext>
            </c:extLst>
          </c:dPt>
          <c:xVal>
            <c:numRef>
              <c:f>Лист1!$A$3:$C$3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0.8</c:v>
                </c:pt>
                <c:pt idx="2">
                  <c:v>1.1100000000000001</c:v>
                </c:pt>
              </c:numCache>
            </c:numRef>
          </c:xVal>
          <c:yVal>
            <c:numRef>
              <c:f>Лист1!$D$3:$F$3</c:f>
              <c:numCache>
                <c:formatCode>General</c:formatCode>
                <c:ptCount val="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B1A-C94D-A2FF-C28610AEE0C9}"/>
            </c:ext>
          </c:extLst>
        </c:ser>
        <c:ser>
          <c:idx val="2"/>
          <c:order val="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BB1A-C94D-A2FF-C28610AEE0C9}"/>
              </c:ext>
            </c:extLst>
          </c:dPt>
          <c:xVal>
            <c:numRef>
              <c:f>Лист1!$A$4:$C$4</c:f>
              <c:numCache>
                <c:formatCode>General</c:formatCode>
                <c:ptCount val="3"/>
                <c:pt idx="0">
                  <c:v>0.59</c:v>
                </c:pt>
                <c:pt idx="1">
                  <c:v>0.86</c:v>
                </c:pt>
                <c:pt idx="2">
                  <c:v>1.24</c:v>
                </c:pt>
              </c:numCache>
            </c:numRef>
          </c:xVal>
          <c:yVal>
            <c:numRef>
              <c:f>Лист1!$D$4:$F$4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B1A-C94D-A2FF-C28610AEE0C9}"/>
            </c:ext>
          </c:extLst>
        </c:ser>
        <c:ser>
          <c:idx val="3"/>
          <c:order val="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BB1A-C94D-A2FF-C28610AEE0C9}"/>
              </c:ext>
            </c:extLst>
          </c:dPt>
          <c:xVal>
            <c:numRef>
              <c:f>Лист1!$A$5:$C$5</c:f>
              <c:numCache>
                <c:formatCode>General</c:formatCode>
                <c:ptCount val="3"/>
                <c:pt idx="0">
                  <c:v>0.51</c:v>
                </c:pt>
                <c:pt idx="1">
                  <c:v>0.79</c:v>
                </c:pt>
                <c:pt idx="2">
                  <c:v>1.22</c:v>
                </c:pt>
              </c:numCache>
            </c:numRef>
          </c:xVal>
          <c:yVal>
            <c:numRef>
              <c:f>Лист1!$D$5:$F$5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B1A-C94D-A2FF-C28610AEE0C9}"/>
            </c:ext>
          </c:extLst>
        </c:ser>
        <c:ser>
          <c:idx val="4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BB1A-C94D-A2FF-C28610AEE0C9}"/>
              </c:ext>
            </c:extLst>
          </c:dPt>
          <c:xVal>
            <c:numRef>
              <c:f>Лист1!$A$6:$C$6</c:f>
              <c:numCache>
                <c:formatCode>General</c:formatCode>
                <c:ptCount val="3"/>
                <c:pt idx="0">
                  <c:v>0.6</c:v>
                </c:pt>
                <c:pt idx="1">
                  <c:v>0.92</c:v>
                </c:pt>
                <c:pt idx="2">
                  <c:v>1.42</c:v>
                </c:pt>
              </c:numCache>
            </c:numRef>
          </c:xVal>
          <c:yVal>
            <c:numRef>
              <c:f>Лист1!$D$6:$F$6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BB1A-C94D-A2FF-C28610AEE0C9}"/>
            </c:ext>
          </c:extLst>
        </c:ser>
        <c:ser>
          <c:idx val="5"/>
          <c:order val="5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BB1A-C94D-A2FF-C28610AEE0C9}"/>
              </c:ext>
            </c:extLst>
          </c:dPt>
          <c:xVal>
            <c:numRef>
              <c:f>Лист1!$A$7:$C$7</c:f>
              <c:numCache>
                <c:formatCode>General</c:formatCode>
                <c:ptCount val="3"/>
                <c:pt idx="0">
                  <c:v>0.76</c:v>
                </c:pt>
                <c:pt idx="1">
                  <c:v>1.02</c:v>
                </c:pt>
                <c:pt idx="2">
                  <c:v>1.36</c:v>
                </c:pt>
              </c:numCache>
            </c:numRef>
          </c:xVal>
          <c:yVal>
            <c:numRef>
              <c:f>Лист1!$D$7:$F$7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BB1A-C94D-A2FF-C28610AEE0C9}"/>
            </c:ext>
          </c:extLst>
        </c:ser>
        <c:ser>
          <c:idx val="6"/>
          <c:order val="6"/>
          <c:tx>
            <c:v>Ряд7</c:v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BB1A-C94D-A2FF-C28610AEE0C9}"/>
              </c:ext>
            </c:extLst>
          </c:dPt>
          <c:xVal>
            <c:numRef>
              <c:f>Лист1!$A$8:$C$8</c:f>
              <c:numCache>
                <c:formatCode>General</c:formatCode>
                <c:ptCount val="3"/>
                <c:pt idx="0">
                  <c:v>0.72</c:v>
                </c:pt>
                <c:pt idx="1">
                  <c:v>1</c:v>
                </c:pt>
                <c:pt idx="2">
                  <c:v>1.39</c:v>
                </c:pt>
              </c:numCache>
            </c:numRef>
          </c:xVal>
          <c:yVal>
            <c:numRef>
              <c:f>Лист1!$D$8:$F$8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BB1A-C94D-A2FF-C28610AEE0C9}"/>
            </c:ext>
          </c:extLst>
        </c:ser>
        <c:ser>
          <c:idx val="7"/>
          <c:order val="7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BB1A-C94D-A2FF-C28610AEE0C9}"/>
              </c:ext>
            </c:extLst>
          </c:dPt>
          <c:xVal>
            <c:numRef>
              <c:f>Лист1!$A$9:$C$9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0.98</c:v>
                </c:pt>
                <c:pt idx="2">
                  <c:v>1.66</c:v>
                </c:pt>
              </c:numCache>
            </c:numRef>
          </c:xVal>
          <c:yVal>
            <c:numRef>
              <c:f>Лист1!$D$9:$F$9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BB1A-C94D-A2FF-C28610AEE0C9}"/>
            </c:ext>
          </c:extLst>
        </c:ser>
        <c:ser>
          <c:idx val="8"/>
          <c:order val="8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BB1A-C94D-A2FF-C28610AEE0C9}"/>
              </c:ext>
            </c:extLst>
          </c:dPt>
          <c:xVal>
            <c:numRef>
              <c:f>Лист1!$A$10:$C$10</c:f>
              <c:numCache>
                <c:formatCode>General</c:formatCode>
                <c:ptCount val="3"/>
                <c:pt idx="0">
                  <c:v>0.59</c:v>
                </c:pt>
                <c:pt idx="1">
                  <c:v>1.01</c:v>
                </c:pt>
                <c:pt idx="2">
                  <c:v>1.7</c:v>
                </c:pt>
              </c:numCache>
            </c:numRef>
          </c:xVal>
          <c:yVal>
            <c:numRef>
              <c:f>Лист1!$D$10:$F$10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BB1A-C94D-A2FF-C28610AEE0C9}"/>
            </c:ext>
          </c:extLst>
        </c:ser>
        <c:ser>
          <c:idx val="9"/>
          <c:order val="9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BB1A-C94D-A2FF-C28610AEE0C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BB1A-C94D-A2FF-C28610AEE0C9}"/>
              </c:ext>
            </c:extLst>
          </c:dPt>
          <c:xVal>
            <c:numRef>
              <c:f>Лист1!$A$11:$C$11</c:f>
              <c:numCache>
                <c:formatCode>General</c:formatCode>
                <c:ptCount val="3"/>
                <c:pt idx="0">
                  <c:v>0.53</c:v>
                </c:pt>
                <c:pt idx="1">
                  <c:v>0.97</c:v>
                </c:pt>
                <c:pt idx="2">
                  <c:v>1.78</c:v>
                </c:pt>
              </c:numCache>
            </c:numRef>
          </c:xVal>
          <c:yVal>
            <c:numRef>
              <c:f>Лист1!$D$11:$F$11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BB1A-C94D-A2FF-C28610AEE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2943"/>
        <c:axId val="55460527"/>
      </c:scatterChart>
      <c:valAx>
        <c:axId val="54812943"/>
        <c:scaling>
          <c:orientation val="minMax"/>
          <c:max val="2"/>
          <c:min val="0.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5460527"/>
        <c:crossesAt val="0"/>
        <c:crossBetween val="midCat"/>
        <c:majorUnit val="0.5"/>
      </c:valAx>
      <c:valAx>
        <c:axId val="5546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4812943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8A7-D245-AA88-99F337D38853}"/>
              </c:ext>
            </c:extLst>
          </c:dPt>
          <c:xVal>
            <c:numRef>
              <c:f>Лист1!$A$2:$C$2</c:f>
              <c:numCache>
                <c:formatCode>General</c:formatCode>
                <c:ptCount val="3"/>
                <c:pt idx="0">
                  <c:v>0.73</c:v>
                </c:pt>
                <c:pt idx="1">
                  <c:v>1.04</c:v>
                </c:pt>
                <c:pt idx="2">
                  <c:v>1.48</c:v>
                </c:pt>
              </c:numCache>
            </c:numRef>
          </c:xVal>
          <c:yVal>
            <c:numRef>
              <c:f>Лист1!$D$2:$F$2</c:f>
              <c:numCache>
                <c:formatCode>General</c:formatCode>
                <c:ptCount val="3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8A7-D245-AA88-99F337D38853}"/>
            </c:ext>
          </c:extLst>
        </c:ser>
        <c:ser>
          <c:idx val="1"/>
          <c:order val="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18A7-D245-AA88-99F337D38853}"/>
              </c:ext>
            </c:extLst>
          </c:dPt>
          <c:xVal>
            <c:numRef>
              <c:f>Лист1!$A$3:$C$3</c:f>
              <c:numCache>
                <c:formatCode>General</c:formatCode>
                <c:ptCount val="3"/>
                <c:pt idx="0">
                  <c:v>0.75</c:v>
                </c:pt>
                <c:pt idx="1">
                  <c:v>1.07</c:v>
                </c:pt>
                <c:pt idx="2">
                  <c:v>1.53</c:v>
                </c:pt>
              </c:numCache>
            </c:numRef>
          </c:xVal>
          <c:yVal>
            <c:numRef>
              <c:f>Лист1!$D$3:$F$3</c:f>
              <c:numCache>
                <c:formatCode>General</c:formatCode>
                <c:ptCount val="3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8A7-D245-AA88-99F337D38853}"/>
            </c:ext>
          </c:extLst>
        </c:ser>
        <c:ser>
          <c:idx val="2"/>
          <c:order val="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18A7-D245-AA88-99F337D38853}"/>
              </c:ext>
            </c:extLst>
          </c:dPt>
          <c:xVal>
            <c:numRef>
              <c:f>Лист1!$A$4:$C$4</c:f>
              <c:numCache>
                <c:formatCode>General</c:formatCode>
                <c:ptCount val="3"/>
                <c:pt idx="0">
                  <c:v>0.71</c:v>
                </c:pt>
                <c:pt idx="1">
                  <c:v>1.04</c:v>
                </c:pt>
                <c:pt idx="2">
                  <c:v>1.52</c:v>
                </c:pt>
              </c:numCache>
            </c:numRef>
          </c:xVal>
          <c:yVal>
            <c:numRef>
              <c:f>Лист1!$D$4:$F$4</c:f>
              <c:numCache>
                <c:formatCode>General</c:formatCode>
                <c:ptCount val="3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8A7-D245-AA88-99F337D38853}"/>
            </c:ext>
          </c:extLst>
        </c:ser>
        <c:ser>
          <c:idx val="3"/>
          <c:order val="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18A7-D245-AA88-99F337D38853}"/>
              </c:ext>
            </c:extLst>
          </c:dPt>
          <c:xVal>
            <c:numRef>
              <c:f>Лист1!$A$5:$C$5</c:f>
              <c:numCache>
                <c:formatCode>General</c:formatCode>
                <c:ptCount val="3"/>
                <c:pt idx="0">
                  <c:v>0.74</c:v>
                </c:pt>
                <c:pt idx="1">
                  <c:v>1.07</c:v>
                </c:pt>
                <c:pt idx="2">
                  <c:v>1.53</c:v>
                </c:pt>
              </c:numCache>
            </c:numRef>
          </c:xVal>
          <c:yVal>
            <c:numRef>
              <c:f>Лист1!$D$5:$F$5</c:f>
              <c:numCache>
                <c:formatCode>General</c:formatCode>
                <c:ptCount val="3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8A7-D245-AA88-99F337D38853}"/>
            </c:ext>
          </c:extLst>
        </c:ser>
        <c:ser>
          <c:idx val="4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18A7-D245-AA88-99F337D38853}"/>
              </c:ext>
            </c:extLst>
          </c:dPt>
          <c:xVal>
            <c:numRef>
              <c:f>Лист1!$A$6:$C$6</c:f>
              <c:numCache>
                <c:formatCode>General</c:formatCode>
                <c:ptCount val="3"/>
                <c:pt idx="0">
                  <c:v>0.7</c:v>
                </c:pt>
                <c:pt idx="1">
                  <c:v>1.03</c:v>
                </c:pt>
                <c:pt idx="2">
                  <c:v>1.51</c:v>
                </c:pt>
              </c:numCache>
            </c:numRef>
          </c:xVal>
          <c:yVal>
            <c:numRef>
              <c:f>Лист1!$D$6:$F$6</c:f>
              <c:numCache>
                <c:formatCode>General</c:formatCode>
                <c:ptCount val="3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8A7-D245-AA88-99F337D38853}"/>
            </c:ext>
          </c:extLst>
        </c:ser>
        <c:ser>
          <c:idx val="5"/>
          <c:order val="5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18A7-D245-AA88-99F337D38853}"/>
              </c:ext>
            </c:extLst>
          </c:dPt>
          <c:xVal>
            <c:numRef>
              <c:f>Лист1!$A$7:$C$7</c:f>
              <c:numCache>
                <c:formatCode>General</c:formatCode>
                <c:ptCount val="3"/>
                <c:pt idx="0">
                  <c:v>0.77</c:v>
                </c:pt>
                <c:pt idx="1">
                  <c:v>1.01</c:v>
                </c:pt>
                <c:pt idx="2">
                  <c:v>1.33</c:v>
                </c:pt>
              </c:numCache>
            </c:numRef>
          </c:xVal>
          <c:yVal>
            <c:numRef>
              <c:f>Лист1!$D$7:$F$7</c:f>
              <c:numCache>
                <c:formatCode>General</c:formatCode>
                <c:ptCount val="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18A7-D245-AA88-99F337D38853}"/>
            </c:ext>
          </c:extLst>
        </c:ser>
        <c:ser>
          <c:idx val="6"/>
          <c:order val="6"/>
          <c:tx>
            <c:v>Ряд7</c:v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18A7-D245-AA88-99F337D38853}"/>
              </c:ext>
            </c:extLst>
          </c:dPt>
          <c:xVal>
            <c:numRef>
              <c:f>Лист1!$A$8:$C$8</c:f>
              <c:numCache>
                <c:formatCode>General</c:formatCode>
                <c:ptCount val="3"/>
                <c:pt idx="0">
                  <c:v>0.7</c:v>
                </c:pt>
                <c:pt idx="1">
                  <c:v>0.94</c:v>
                </c:pt>
                <c:pt idx="2">
                  <c:v>1.26</c:v>
                </c:pt>
              </c:numCache>
            </c:numRef>
          </c:xVal>
          <c:yVal>
            <c:numRef>
              <c:f>Лист1!$D$8:$F$8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18A7-D245-AA88-99F337D38853}"/>
            </c:ext>
          </c:extLst>
        </c:ser>
        <c:ser>
          <c:idx val="7"/>
          <c:order val="7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18A7-D245-AA88-99F337D38853}"/>
              </c:ext>
            </c:extLst>
          </c:dPt>
          <c:xVal>
            <c:numRef>
              <c:f>Лист1!$A$9:$C$9</c:f>
              <c:numCache>
                <c:formatCode>General</c:formatCode>
                <c:ptCount val="3"/>
                <c:pt idx="0">
                  <c:v>0.69</c:v>
                </c:pt>
                <c:pt idx="1">
                  <c:v>0.93</c:v>
                </c:pt>
                <c:pt idx="2">
                  <c:v>1.24</c:v>
                </c:pt>
              </c:numCache>
            </c:numRef>
          </c:xVal>
          <c:yVal>
            <c:numRef>
              <c:f>Лист1!$D$9:$F$9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18A7-D245-AA88-99F337D38853}"/>
            </c:ext>
          </c:extLst>
        </c:ser>
        <c:ser>
          <c:idx val="8"/>
          <c:order val="8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18A7-D245-AA88-99F337D38853}"/>
              </c:ext>
            </c:extLst>
          </c:dPt>
          <c:xVal>
            <c:numRef>
              <c:f>Лист1!$A$10:$C$10</c:f>
              <c:numCache>
                <c:formatCode>General</c:formatCode>
                <c:ptCount val="3"/>
                <c:pt idx="0">
                  <c:v>0.61</c:v>
                </c:pt>
                <c:pt idx="1">
                  <c:v>0.97</c:v>
                </c:pt>
                <c:pt idx="2">
                  <c:v>1.5</c:v>
                </c:pt>
              </c:numCache>
            </c:numRef>
          </c:xVal>
          <c:yVal>
            <c:numRef>
              <c:f>Лист1!$D$10:$F$10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18A7-D245-AA88-99F337D38853}"/>
            </c:ext>
          </c:extLst>
        </c:ser>
        <c:ser>
          <c:idx val="9"/>
          <c:order val="9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18A7-D245-AA88-99F337D38853}"/>
              </c:ext>
            </c:extLst>
          </c:dPt>
          <c:xVal>
            <c:numRef>
              <c:f>Лист1!$A$11:$C$11</c:f>
              <c:numCache>
                <c:formatCode>General</c:formatCode>
                <c:ptCount val="3"/>
                <c:pt idx="0">
                  <c:v>0.64</c:v>
                </c:pt>
                <c:pt idx="1">
                  <c:v>1</c:v>
                </c:pt>
                <c:pt idx="2">
                  <c:v>1.6</c:v>
                </c:pt>
              </c:numCache>
            </c:numRef>
          </c:xVal>
          <c:yVal>
            <c:numRef>
              <c:f>Лист1!$D$11:$F$11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18A7-D245-AA88-99F337D38853}"/>
            </c:ext>
          </c:extLst>
        </c:ser>
        <c:ser>
          <c:idx val="10"/>
          <c:order val="1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F-18A7-D245-AA88-99F337D38853}"/>
              </c:ext>
            </c:extLst>
          </c:dPt>
          <c:xVal>
            <c:numRef>
              <c:f>Лист1!$A$12:$C$12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xVal>
          <c:yVal>
            <c:numRef>
              <c:f>Лист1!$D$12:$F$12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18A7-D245-AA88-99F337D38853}"/>
            </c:ext>
          </c:extLst>
        </c:ser>
        <c:ser>
          <c:idx val="11"/>
          <c:order val="1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18A7-D245-AA88-99F337D38853}"/>
              </c:ext>
            </c:extLst>
          </c:dPt>
          <c:xVal>
            <c:numRef>
              <c:f>Лист1!$A$13:$C$13</c:f>
              <c:numCache>
                <c:formatCode>General</c:formatCode>
                <c:ptCount val="3"/>
                <c:pt idx="0">
                  <c:v>0.76</c:v>
                </c:pt>
                <c:pt idx="1">
                  <c:v>0.92</c:v>
                </c:pt>
                <c:pt idx="2">
                  <c:v>1.1200000000000001</c:v>
                </c:pt>
              </c:numCache>
            </c:numRef>
          </c:xVal>
          <c:yVal>
            <c:numRef>
              <c:f>Лист1!$D$13:$F$13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18A7-D245-AA88-99F337D38853}"/>
            </c:ext>
          </c:extLst>
        </c:ser>
        <c:ser>
          <c:idx val="12"/>
          <c:order val="1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18A7-D245-AA88-99F337D38853}"/>
              </c:ext>
            </c:extLst>
          </c:dPt>
          <c:xVal>
            <c:numRef>
              <c:f>Лист1!$A$14:$C$14</c:f>
              <c:numCache>
                <c:formatCode>General</c:formatCode>
                <c:ptCount val="3"/>
                <c:pt idx="0">
                  <c:v>0.71</c:v>
                </c:pt>
                <c:pt idx="1">
                  <c:v>0.98</c:v>
                </c:pt>
                <c:pt idx="2">
                  <c:v>1.32</c:v>
                </c:pt>
              </c:numCache>
            </c:numRef>
          </c:xVal>
          <c:yVal>
            <c:numRef>
              <c:f>Лист1!$D$14:$F$14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18A7-D245-AA88-99F337D38853}"/>
            </c:ext>
          </c:extLst>
        </c:ser>
        <c:ser>
          <c:idx val="13"/>
          <c:order val="1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7-18A7-D245-AA88-99F337D38853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8-18A7-D245-AA88-99F337D38853}"/>
              </c:ext>
            </c:extLst>
          </c:dPt>
          <c:xVal>
            <c:numRef>
              <c:f>Лист1!$A$15:$C$15</c:f>
              <c:numCache>
                <c:formatCode>General</c:formatCode>
                <c:ptCount val="3"/>
                <c:pt idx="0">
                  <c:v>0.76</c:v>
                </c:pt>
                <c:pt idx="1">
                  <c:v>0.93</c:v>
                </c:pt>
                <c:pt idx="2">
                  <c:v>1.1200000000000001</c:v>
                </c:pt>
              </c:numCache>
            </c:numRef>
          </c:xVal>
          <c:yVal>
            <c:numRef>
              <c:f>Лист1!$D$15:$F$15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18A7-D245-AA88-99F337D38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2943"/>
        <c:axId val="55460527"/>
      </c:scatterChart>
      <c:valAx>
        <c:axId val="54812943"/>
        <c:scaling>
          <c:orientation val="minMax"/>
          <c:max val="2"/>
          <c:min val="0.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5460527"/>
        <c:crossesAt val="0"/>
        <c:crossBetween val="midCat"/>
        <c:majorUnit val="0.5"/>
      </c:valAx>
      <c:valAx>
        <c:axId val="55460527"/>
        <c:scaling>
          <c:orientation val="minMax"/>
          <c:max val="14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4812943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7CE-0D48-9E8C-2B7AD3E1A6B9}"/>
              </c:ext>
            </c:extLst>
          </c:dPt>
          <c:xVal>
            <c:numRef>
              <c:f>Лист1!$A$2:$C$2</c:f>
              <c:numCache>
                <c:formatCode>General</c:formatCode>
                <c:ptCount val="3"/>
                <c:pt idx="0">
                  <c:v>0.44</c:v>
                </c:pt>
                <c:pt idx="1">
                  <c:v>0.84</c:v>
                </c:pt>
                <c:pt idx="2">
                  <c:v>1.6</c:v>
                </c:pt>
              </c:numCache>
            </c:numRef>
          </c:xVal>
          <c:yVal>
            <c:numRef>
              <c:f>Лист1!$D$2:$F$2</c:f>
              <c:numCache>
                <c:formatCode>General</c:formatCode>
                <c:ptCount val="3"/>
                <c:pt idx="0">
                  <c:v>9.5</c:v>
                </c:pt>
                <c:pt idx="1">
                  <c:v>9.5</c:v>
                </c:pt>
                <c:pt idx="2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CE-0D48-9E8C-2B7AD3E1A6B9}"/>
            </c:ext>
          </c:extLst>
        </c:ser>
        <c:ser>
          <c:idx val="1"/>
          <c:order val="1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87CE-0D48-9E8C-2B7AD3E1A6B9}"/>
              </c:ext>
            </c:extLst>
          </c:dPt>
          <c:xVal>
            <c:numRef>
              <c:f>Лист1!$A$3:$C$3</c:f>
              <c:numCache>
                <c:formatCode>General</c:formatCode>
                <c:ptCount val="3"/>
                <c:pt idx="0">
                  <c:v>0.48</c:v>
                </c:pt>
                <c:pt idx="1">
                  <c:v>0.68</c:v>
                </c:pt>
                <c:pt idx="2">
                  <c:v>0.96</c:v>
                </c:pt>
              </c:numCache>
            </c:numRef>
          </c:xVal>
          <c:yVal>
            <c:numRef>
              <c:f>Лист1!$D$3:$F$3</c:f>
              <c:numCache>
                <c:formatCode>General</c:formatCode>
                <c:ptCount val="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7CE-0D48-9E8C-2B7AD3E1A6B9}"/>
            </c:ext>
          </c:extLst>
        </c:ser>
        <c:ser>
          <c:idx val="2"/>
          <c:order val="2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87CE-0D48-9E8C-2B7AD3E1A6B9}"/>
              </c:ext>
            </c:extLst>
          </c:dPt>
          <c:xVal>
            <c:numRef>
              <c:f>Лист1!$A$4:$C$4</c:f>
              <c:numCache>
                <c:formatCode>General</c:formatCode>
                <c:ptCount val="3"/>
                <c:pt idx="0">
                  <c:v>0.61</c:v>
                </c:pt>
                <c:pt idx="1">
                  <c:v>0.82</c:v>
                </c:pt>
                <c:pt idx="2">
                  <c:v>1.1000000000000001</c:v>
                </c:pt>
              </c:numCache>
            </c:numRef>
          </c:xVal>
          <c:yVal>
            <c:numRef>
              <c:f>Лист1!$D$4:$F$4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7CE-0D48-9E8C-2B7AD3E1A6B9}"/>
            </c:ext>
          </c:extLst>
        </c:ser>
        <c:ser>
          <c:idx val="3"/>
          <c:order val="3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87CE-0D48-9E8C-2B7AD3E1A6B9}"/>
              </c:ext>
            </c:extLst>
          </c:dPt>
          <c:xVal>
            <c:numRef>
              <c:f>Лист1!$A$5:$C$5</c:f>
              <c:numCache>
                <c:formatCode>General</c:formatCode>
                <c:ptCount val="3"/>
                <c:pt idx="0">
                  <c:v>0.59</c:v>
                </c:pt>
                <c:pt idx="1">
                  <c:v>0.82</c:v>
                </c:pt>
                <c:pt idx="2">
                  <c:v>1.1399999999999999</c:v>
                </c:pt>
              </c:numCache>
            </c:numRef>
          </c:xVal>
          <c:yVal>
            <c:numRef>
              <c:f>Лист1!$D$5:$F$5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7CE-0D48-9E8C-2B7AD3E1A6B9}"/>
            </c:ext>
          </c:extLst>
        </c:ser>
        <c:ser>
          <c:idx val="4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CE-0D48-9E8C-2B7AD3E1A6B9}"/>
              </c:ext>
            </c:extLst>
          </c:dPt>
          <c:xVal>
            <c:numRef>
              <c:f>Лист1!$A$6:$C$6</c:f>
              <c:numCache>
                <c:formatCode>General</c:formatCode>
                <c:ptCount val="3"/>
                <c:pt idx="0">
                  <c:v>0.72</c:v>
                </c:pt>
                <c:pt idx="1">
                  <c:v>0.99</c:v>
                </c:pt>
                <c:pt idx="2">
                  <c:v>1.37</c:v>
                </c:pt>
              </c:numCache>
            </c:numRef>
          </c:xVal>
          <c:yVal>
            <c:numRef>
              <c:f>Лист1!$D$6:$F$6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7CE-0D48-9E8C-2B7AD3E1A6B9}"/>
            </c:ext>
          </c:extLst>
        </c:ser>
        <c:ser>
          <c:idx val="5"/>
          <c:order val="5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87CE-0D48-9E8C-2B7AD3E1A6B9}"/>
              </c:ext>
            </c:extLst>
          </c:dPt>
          <c:xVal>
            <c:numRef>
              <c:f>Лист1!$A$7:$C$7</c:f>
              <c:numCache>
                <c:formatCode>General</c:formatCode>
                <c:ptCount val="3"/>
                <c:pt idx="0">
                  <c:v>0.5</c:v>
                </c:pt>
                <c:pt idx="1">
                  <c:v>0.89</c:v>
                </c:pt>
                <c:pt idx="2">
                  <c:v>1.58</c:v>
                </c:pt>
              </c:numCache>
            </c:numRef>
          </c:xVal>
          <c:yVal>
            <c:numRef>
              <c:f>Лист1!$D$7:$F$7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87CE-0D48-9E8C-2B7AD3E1A6B9}"/>
            </c:ext>
          </c:extLst>
        </c:ser>
        <c:ser>
          <c:idx val="6"/>
          <c:order val="6"/>
          <c:tx>
            <c:v>Ряд7</c:v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87CE-0D48-9E8C-2B7AD3E1A6B9}"/>
              </c:ext>
            </c:extLst>
          </c:dPt>
          <c:xVal>
            <c:numRef>
              <c:f>Лист1!$A$8:$C$8</c:f>
              <c:numCache>
                <c:formatCode>General</c:formatCode>
                <c:ptCount val="3"/>
                <c:pt idx="0">
                  <c:v>0.67</c:v>
                </c:pt>
                <c:pt idx="1">
                  <c:v>1.2</c:v>
                </c:pt>
                <c:pt idx="2">
                  <c:v>2.2999999999999998</c:v>
                </c:pt>
              </c:numCache>
            </c:numRef>
          </c:xVal>
          <c:yVal>
            <c:numRef>
              <c:f>Лист1!$D$8:$F$8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87CE-0D48-9E8C-2B7AD3E1A6B9}"/>
            </c:ext>
          </c:extLst>
        </c:ser>
        <c:ser>
          <c:idx val="7"/>
          <c:order val="7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87CE-0D48-9E8C-2B7AD3E1A6B9}"/>
              </c:ext>
            </c:extLst>
          </c:dPt>
          <c:xVal>
            <c:numRef>
              <c:f>Лист1!$A$9:$C$9</c:f>
              <c:numCache>
                <c:formatCode>General</c:formatCode>
                <c:ptCount val="3"/>
                <c:pt idx="0">
                  <c:v>0.72</c:v>
                </c:pt>
                <c:pt idx="1">
                  <c:v>0.94</c:v>
                </c:pt>
                <c:pt idx="2">
                  <c:v>1.22</c:v>
                </c:pt>
              </c:numCache>
            </c:numRef>
          </c:xVal>
          <c:yVal>
            <c:numRef>
              <c:f>Лист1!$D$9:$F$9</c:f>
              <c:numCache>
                <c:formatCode>General</c:formatCode>
                <c:ptCount val="3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87CE-0D48-9E8C-2B7AD3E1A6B9}"/>
            </c:ext>
          </c:extLst>
        </c:ser>
        <c:ser>
          <c:idx val="8"/>
          <c:order val="8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87CE-0D48-9E8C-2B7AD3E1A6B9}"/>
              </c:ext>
            </c:extLst>
          </c:dPt>
          <c:xVal>
            <c:numRef>
              <c:f>Лист1!$A$10:$C$10</c:f>
              <c:numCache>
                <c:formatCode>General</c:formatCode>
                <c:ptCount val="3"/>
                <c:pt idx="0">
                  <c:v>0.75</c:v>
                </c:pt>
                <c:pt idx="1">
                  <c:v>0.93</c:v>
                </c:pt>
                <c:pt idx="2">
                  <c:v>1.1399999999999999</c:v>
                </c:pt>
              </c:numCache>
            </c:numRef>
          </c:xVal>
          <c:yVal>
            <c:numRef>
              <c:f>Лист1!$D$10:$F$10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87CE-0D48-9E8C-2B7AD3E1A6B9}"/>
            </c:ext>
          </c:extLst>
        </c:ser>
        <c:ser>
          <c:idx val="9"/>
          <c:order val="9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87CE-0D48-9E8C-2B7AD3E1A6B9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87CE-0D48-9E8C-2B7AD3E1A6B9}"/>
              </c:ext>
            </c:extLst>
          </c:dPt>
          <c:xVal>
            <c:numRef>
              <c:f>Лист1!$A$11:$C$11</c:f>
              <c:numCache>
                <c:formatCode>General</c:formatCode>
                <c:ptCount val="3"/>
                <c:pt idx="0">
                  <c:v>0.76</c:v>
                </c:pt>
                <c:pt idx="1">
                  <c:v>0.94</c:v>
                </c:pt>
                <c:pt idx="2">
                  <c:v>1.1399999999999999</c:v>
                </c:pt>
              </c:numCache>
            </c:numRef>
          </c:xVal>
          <c:yVal>
            <c:numRef>
              <c:f>Лист1!$D$11:$F$11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87CE-0D48-9E8C-2B7AD3E1A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12943"/>
        <c:axId val="55460527"/>
      </c:scatterChart>
      <c:valAx>
        <c:axId val="54812943"/>
        <c:scaling>
          <c:orientation val="minMax"/>
          <c:max val="2.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5460527"/>
        <c:crossesAt val="0"/>
        <c:crossBetween val="midCat"/>
        <c:majorUnit val="0.5"/>
      </c:valAx>
      <c:valAx>
        <c:axId val="5546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54812943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9F61-4B8C-4562-8CE1-76FC7665D79B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C4597-9AC2-4594-985B-6FD5EE721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8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/>
              </a:rPr>
              <a:t>В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 исследовании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/>
              </a:rPr>
              <a:t>Jhaveri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 2022 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использовались данные исследований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/>
              </a:rPr>
              <a:t>M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ONALEESA-2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/>
              </a:rPr>
              <a:t>и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/>
              </a:rPr>
              <a:t>P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ALOMA-2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, однако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/>
              </a:rPr>
              <a:t>применение данной методики сравнения для анализа остается спорным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 в силу возможных скрытых различий между исследованиями.</a:t>
            </a:r>
            <a:br>
              <a:rPr lang="en-US" sz="12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Кроме того, оба исходных РКИ характеризуются низкой статистической мощностью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(&lt;70% вероятности подтвердить преимущество</a:t>
            </a:r>
            <a:br>
              <a:rPr lang="en-US" sz="12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по ОВ продолжительностью до 12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/>
              </a:rPr>
              <a:t>мес</a:t>
            </a:r>
            <a:r>
              <a:rPr lang="ru-RU" sz="1200" dirty="0">
                <a:solidFill>
                  <a:prstClr val="black"/>
                </a:solidFill>
                <a:latin typeface="Arial" panose="020B0604020202020204"/>
              </a:rPr>
              <a:t>)</a:t>
            </a:r>
            <a:endParaRPr lang="en-US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5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7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3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9593218-7F96-A04F-AE6B-7F76FFF344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84000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593218-7F96-A04F-AE6B-7F76FFF34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C8410-4AB0-C2B6-30AD-3B833258D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7EBAD-5763-2EBF-CF55-521DBEF95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FC174-044A-3C43-58A5-AD516115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381D5-5289-40E9-AE2D-442267C8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B27B0-335A-98F1-6459-0C693E03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F52023C-5641-AA43-8D28-443644D442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71071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52023C-5641-AA43-8D28-443644D442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A0608-D546-459C-A43D-3A4B1468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37026C-AC3F-3F09-F0DB-36C00042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72427-6899-6B82-A2C5-61E95086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CC3A7-7044-6FCF-486B-35331AFA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FFC5C-0E43-CC3F-6580-6FCF2122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91ADC37-ED65-F94F-A4A2-B2B5302DB8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67076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1ADC37-ED65-F94F-A4A2-B2B5302DB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AB60B-7AA5-A61F-D918-797B8D03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6EB4F-C6AA-DDEA-B3D6-DE0C5A1A8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1E0BD-0841-ABB6-71C3-EE53A763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416AD-D9C1-3B0B-5581-38BA94D3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8FE4F-E941-D0A4-BC3F-B61332AE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4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7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BB01307-DEFA-11A5-09D9-31A1C0D387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27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B01307-DEFA-11A5-09D9-31A1C0D38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65EA4C-B271-9394-2D82-75314D13E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DFB70-E6E1-BD31-A831-13839CC53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0F0B6-FB45-78EE-9324-AB70F351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697DB-6F5F-56F1-1D35-3367BF28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A0227-A1C4-E362-F230-8C2E6B1E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5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D83D31B6-4BA3-7D21-B44D-301C988E9C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257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3D31B6-4BA3-7D21-B44D-301C988E9C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0AD3FA-A9EE-EE7F-57DF-B9CA4AF9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3E04-F70E-1D7E-88A0-D559A65E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3381-130F-67CD-3319-B56199A3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EF3E-8BC7-E324-57B8-79529037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AEEAC-35D7-7D78-1D73-42823D27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object 33">
            <a:extLst>
              <a:ext uri="{FF2B5EF4-FFF2-40B4-BE49-F238E27FC236}">
                <a16:creationId xmlns:a16="http://schemas.microsoft.com/office/drawing/2014/main" id="{865A019E-6B09-0F2C-E022-7832303E0A56}"/>
              </a:ext>
            </a:extLst>
          </p:cNvPr>
          <p:cNvSpPr/>
          <p:nvPr userDrawn="1"/>
        </p:nvSpPr>
        <p:spPr>
          <a:xfrm>
            <a:off x="0" y="6420737"/>
            <a:ext cx="11286318" cy="437263"/>
          </a:xfrm>
          <a:custGeom>
            <a:avLst/>
            <a:gdLst/>
            <a:ahLst/>
            <a:cxnLst/>
            <a:rect l="l" t="t" r="r" b="b"/>
            <a:pathLst>
              <a:path w="1444625" h="454025">
                <a:moveTo>
                  <a:pt x="0" y="0"/>
                </a:moveTo>
                <a:lnTo>
                  <a:pt x="0" y="453420"/>
                </a:lnTo>
                <a:lnTo>
                  <a:pt x="1444552" y="453420"/>
                </a:lnTo>
                <a:lnTo>
                  <a:pt x="1388863" y="451050"/>
                </a:lnTo>
                <a:lnTo>
                  <a:pt x="1333783" y="448373"/>
                </a:lnTo>
                <a:lnTo>
                  <a:pt x="1279319" y="445343"/>
                </a:lnTo>
                <a:lnTo>
                  <a:pt x="1225479" y="441916"/>
                </a:lnTo>
                <a:lnTo>
                  <a:pt x="1172270" y="438046"/>
                </a:lnTo>
                <a:lnTo>
                  <a:pt x="1119699" y="433688"/>
                </a:lnTo>
                <a:lnTo>
                  <a:pt x="1067773" y="428796"/>
                </a:lnTo>
                <a:lnTo>
                  <a:pt x="1016499" y="423324"/>
                </a:lnTo>
                <a:lnTo>
                  <a:pt x="965884" y="417227"/>
                </a:lnTo>
                <a:lnTo>
                  <a:pt x="915935" y="410460"/>
                </a:lnTo>
                <a:lnTo>
                  <a:pt x="866660" y="402977"/>
                </a:lnTo>
                <a:lnTo>
                  <a:pt x="818066" y="394733"/>
                </a:lnTo>
                <a:lnTo>
                  <a:pt x="770158" y="385683"/>
                </a:lnTo>
                <a:lnTo>
                  <a:pt x="722946" y="375780"/>
                </a:lnTo>
                <a:lnTo>
                  <a:pt x="676435" y="364980"/>
                </a:lnTo>
                <a:lnTo>
                  <a:pt x="630633" y="353236"/>
                </a:lnTo>
                <a:lnTo>
                  <a:pt x="585548" y="340504"/>
                </a:lnTo>
                <a:lnTo>
                  <a:pt x="541185" y="326738"/>
                </a:lnTo>
                <a:lnTo>
                  <a:pt x="497552" y="311893"/>
                </a:lnTo>
                <a:lnTo>
                  <a:pt x="454657" y="295923"/>
                </a:lnTo>
                <a:lnTo>
                  <a:pt x="412506" y="278783"/>
                </a:lnTo>
                <a:lnTo>
                  <a:pt x="371106" y="260427"/>
                </a:lnTo>
                <a:lnTo>
                  <a:pt x="330465" y="240809"/>
                </a:lnTo>
                <a:lnTo>
                  <a:pt x="290589" y="219885"/>
                </a:lnTo>
                <a:lnTo>
                  <a:pt x="251487" y="197609"/>
                </a:lnTo>
                <a:lnTo>
                  <a:pt x="213164" y="173936"/>
                </a:lnTo>
                <a:lnTo>
                  <a:pt x="175628" y="148819"/>
                </a:lnTo>
                <a:lnTo>
                  <a:pt x="138886" y="122214"/>
                </a:lnTo>
                <a:lnTo>
                  <a:pt x="102945" y="94075"/>
                </a:lnTo>
                <a:lnTo>
                  <a:pt x="67812" y="64356"/>
                </a:lnTo>
                <a:lnTo>
                  <a:pt x="33495" y="33013"/>
                </a:lnTo>
                <a:lnTo>
                  <a:pt x="0" y="0"/>
                </a:lnTo>
                <a:close/>
              </a:path>
            </a:pathLst>
          </a:custGeom>
          <a:solidFill>
            <a:srgbClr val="43009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94492542-6E17-0843-81C5-FF623CDF36E6}"/>
              </a:ext>
            </a:extLst>
          </p:cNvPr>
          <p:cNvSpPr/>
          <p:nvPr userDrawn="1"/>
        </p:nvSpPr>
        <p:spPr>
          <a:xfrm>
            <a:off x="174386" y="6113354"/>
            <a:ext cx="12020550" cy="744264"/>
          </a:xfrm>
          <a:custGeom>
            <a:avLst/>
            <a:gdLst/>
            <a:ahLst/>
            <a:cxnLst/>
            <a:rect l="l" t="t" r="r" b="b"/>
            <a:pathLst>
              <a:path w="1538605" h="772795">
                <a:moveTo>
                  <a:pt x="1538298" y="0"/>
                </a:moveTo>
                <a:lnTo>
                  <a:pt x="1499863" y="32924"/>
                </a:lnTo>
                <a:lnTo>
                  <a:pt x="1461262" y="65622"/>
                </a:lnTo>
                <a:lnTo>
                  <a:pt x="1422482" y="98056"/>
                </a:lnTo>
                <a:lnTo>
                  <a:pt x="1383507" y="130188"/>
                </a:lnTo>
                <a:lnTo>
                  <a:pt x="1344324" y="161981"/>
                </a:lnTo>
                <a:lnTo>
                  <a:pt x="1304917" y="193398"/>
                </a:lnTo>
                <a:lnTo>
                  <a:pt x="1265273" y="224401"/>
                </a:lnTo>
                <a:lnTo>
                  <a:pt x="1225376" y="254953"/>
                </a:lnTo>
                <a:lnTo>
                  <a:pt x="1185214" y="285016"/>
                </a:lnTo>
                <a:lnTo>
                  <a:pt x="1144769" y="314553"/>
                </a:lnTo>
                <a:lnTo>
                  <a:pt x="1104030" y="343527"/>
                </a:lnTo>
                <a:lnTo>
                  <a:pt x="1062980" y="371900"/>
                </a:lnTo>
                <a:lnTo>
                  <a:pt x="1021606" y="399634"/>
                </a:lnTo>
                <a:lnTo>
                  <a:pt x="979893" y="426693"/>
                </a:lnTo>
                <a:lnTo>
                  <a:pt x="937827" y="453039"/>
                </a:lnTo>
                <a:lnTo>
                  <a:pt x="895393" y="478634"/>
                </a:lnTo>
                <a:lnTo>
                  <a:pt x="852576" y="503441"/>
                </a:lnTo>
                <a:lnTo>
                  <a:pt x="809363" y="527423"/>
                </a:lnTo>
                <a:lnTo>
                  <a:pt x="765738" y="550542"/>
                </a:lnTo>
                <a:lnTo>
                  <a:pt x="721688" y="572761"/>
                </a:lnTo>
                <a:lnTo>
                  <a:pt x="677197" y="594042"/>
                </a:lnTo>
                <a:lnTo>
                  <a:pt x="632251" y="614348"/>
                </a:lnTo>
                <a:lnTo>
                  <a:pt x="586837" y="633641"/>
                </a:lnTo>
                <a:lnTo>
                  <a:pt x="540939" y="651885"/>
                </a:lnTo>
                <a:lnTo>
                  <a:pt x="494542" y="669042"/>
                </a:lnTo>
                <a:lnTo>
                  <a:pt x="447633" y="685073"/>
                </a:lnTo>
                <a:lnTo>
                  <a:pt x="400197" y="699943"/>
                </a:lnTo>
                <a:lnTo>
                  <a:pt x="352220" y="713613"/>
                </a:lnTo>
                <a:lnTo>
                  <a:pt x="303687" y="726046"/>
                </a:lnTo>
                <a:lnTo>
                  <a:pt x="254583" y="737205"/>
                </a:lnTo>
                <a:lnTo>
                  <a:pt x="204894" y="747052"/>
                </a:lnTo>
                <a:lnTo>
                  <a:pt x="154605" y="755549"/>
                </a:lnTo>
                <a:lnTo>
                  <a:pt x="103703" y="762660"/>
                </a:lnTo>
                <a:lnTo>
                  <a:pt x="52173" y="768347"/>
                </a:lnTo>
                <a:lnTo>
                  <a:pt x="0" y="772573"/>
                </a:lnTo>
                <a:lnTo>
                  <a:pt x="55314" y="769220"/>
                </a:lnTo>
                <a:lnTo>
                  <a:pt x="109906" y="764944"/>
                </a:lnTo>
                <a:lnTo>
                  <a:pt x="163794" y="759757"/>
                </a:lnTo>
                <a:lnTo>
                  <a:pt x="216994" y="753671"/>
                </a:lnTo>
                <a:lnTo>
                  <a:pt x="269524" y="746697"/>
                </a:lnTo>
                <a:lnTo>
                  <a:pt x="321400" y="738847"/>
                </a:lnTo>
                <a:lnTo>
                  <a:pt x="372641" y="730132"/>
                </a:lnTo>
                <a:lnTo>
                  <a:pt x="423263" y="720565"/>
                </a:lnTo>
                <a:lnTo>
                  <a:pt x="473285" y="710156"/>
                </a:lnTo>
                <a:lnTo>
                  <a:pt x="522722" y="698918"/>
                </a:lnTo>
                <a:lnTo>
                  <a:pt x="571592" y="686862"/>
                </a:lnTo>
                <a:lnTo>
                  <a:pt x="619913" y="674000"/>
                </a:lnTo>
                <a:lnTo>
                  <a:pt x="667702" y="660343"/>
                </a:lnTo>
                <a:lnTo>
                  <a:pt x="714975" y="645902"/>
                </a:lnTo>
                <a:lnTo>
                  <a:pt x="761751" y="630691"/>
                </a:lnTo>
                <a:lnTo>
                  <a:pt x="808047" y="614719"/>
                </a:lnTo>
                <a:lnTo>
                  <a:pt x="853879" y="598000"/>
                </a:lnTo>
                <a:lnTo>
                  <a:pt x="899266" y="580543"/>
                </a:lnTo>
                <a:lnTo>
                  <a:pt x="944224" y="562362"/>
                </a:lnTo>
                <a:lnTo>
                  <a:pt x="988771" y="543468"/>
                </a:lnTo>
                <a:lnTo>
                  <a:pt x="1032923" y="523872"/>
                </a:lnTo>
                <a:lnTo>
                  <a:pt x="1076699" y="503586"/>
                </a:lnTo>
                <a:lnTo>
                  <a:pt x="1120115" y="482621"/>
                </a:lnTo>
                <a:lnTo>
                  <a:pt x="1163189" y="460990"/>
                </a:lnTo>
                <a:lnTo>
                  <a:pt x="1205938" y="438704"/>
                </a:lnTo>
                <a:lnTo>
                  <a:pt x="1248379" y="415774"/>
                </a:lnTo>
                <a:lnTo>
                  <a:pt x="1290529" y="392212"/>
                </a:lnTo>
                <a:lnTo>
                  <a:pt x="1332406" y="368030"/>
                </a:lnTo>
                <a:lnTo>
                  <a:pt x="1374028" y="343239"/>
                </a:lnTo>
                <a:lnTo>
                  <a:pt x="1415410" y="317851"/>
                </a:lnTo>
                <a:lnTo>
                  <a:pt x="1456571" y="291878"/>
                </a:lnTo>
                <a:lnTo>
                  <a:pt x="1497528" y="265332"/>
                </a:lnTo>
                <a:lnTo>
                  <a:pt x="1538298" y="238223"/>
                </a:lnTo>
                <a:lnTo>
                  <a:pt x="1538298" y="0"/>
                </a:lnTo>
                <a:close/>
              </a:path>
            </a:pathLst>
          </a:custGeom>
          <a:solidFill>
            <a:srgbClr val="82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1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AAD6126B-639F-D598-C476-0F7900DAA7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1091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D6126B-639F-D598-C476-0F7900DAA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90AD3FA-A9EE-EE7F-57DF-B9CA4AF9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3E04-F70E-1D7E-88A0-D559A65E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3381-130F-67CD-3319-B56199A3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EF3E-8BC7-E324-57B8-79529037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AEEAC-35D7-7D78-1D73-42823D27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9F2FB3-8BA9-83F9-0442-F819061AFE43}"/>
              </a:ext>
            </a:extLst>
          </p:cNvPr>
          <p:cNvGrpSpPr/>
          <p:nvPr userDrawn="1"/>
        </p:nvGrpSpPr>
        <p:grpSpPr>
          <a:xfrm>
            <a:off x="1" y="-382"/>
            <a:ext cx="12191999" cy="1038160"/>
            <a:chOff x="1277937" y="227012"/>
            <a:chExt cx="735331" cy="369570"/>
          </a:xfrm>
        </p:grpSpPr>
        <p:sp>
          <p:nvSpPr>
            <p:cNvPr id="8" name="object 31">
              <a:extLst>
                <a:ext uri="{FF2B5EF4-FFF2-40B4-BE49-F238E27FC236}">
                  <a16:creationId xmlns:a16="http://schemas.microsoft.com/office/drawing/2014/main" id="{A2C21EC1-CCB8-E89F-D55B-5D142DD2DC44}"/>
                </a:ext>
              </a:extLst>
            </p:cNvPr>
            <p:cNvSpPr/>
            <p:nvPr/>
          </p:nvSpPr>
          <p:spPr>
            <a:xfrm>
              <a:off x="1277938" y="227012"/>
              <a:ext cx="735330" cy="255904"/>
            </a:xfrm>
            <a:custGeom>
              <a:avLst/>
              <a:gdLst/>
              <a:ahLst/>
              <a:cxnLst/>
              <a:rect l="l" t="t" r="r" b="b"/>
              <a:pathLst>
                <a:path w="735330" h="255905">
                  <a:moveTo>
                    <a:pt x="734909" y="0"/>
                  </a:moveTo>
                  <a:lnTo>
                    <a:pt x="0" y="0"/>
                  </a:lnTo>
                  <a:lnTo>
                    <a:pt x="54125" y="3787"/>
                  </a:lnTo>
                  <a:lnTo>
                    <a:pt x="106819" y="9425"/>
                  </a:lnTo>
                  <a:lnTo>
                    <a:pt x="158157" y="16863"/>
                  </a:lnTo>
                  <a:lnTo>
                    <a:pt x="208209" y="26053"/>
                  </a:lnTo>
                  <a:lnTo>
                    <a:pt x="257048" y="36947"/>
                  </a:lnTo>
                  <a:lnTo>
                    <a:pt x="304746" y="49496"/>
                  </a:lnTo>
                  <a:lnTo>
                    <a:pt x="351376" y="63650"/>
                  </a:lnTo>
                  <a:lnTo>
                    <a:pt x="397010" y="79362"/>
                  </a:lnTo>
                  <a:lnTo>
                    <a:pt x="441720" y="96583"/>
                  </a:lnTo>
                  <a:lnTo>
                    <a:pt x="485579" y="115264"/>
                  </a:lnTo>
                  <a:lnTo>
                    <a:pt x="528659" y="135356"/>
                  </a:lnTo>
                  <a:lnTo>
                    <a:pt x="571033" y="156810"/>
                  </a:lnTo>
                  <a:lnTo>
                    <a:pt x="612772" y="179578"/>
                  </a:lnTo>
                  <a:lnTo>
                    <a:pt x="653950" y="203612"/>
                  </a:lnTo>
                  <a:lnTo>
                    <a:pt x="694638" y="228862"/>
                  </a:lnTo>
                  <a:lnTo>
                    <a:pt x="734909" y="255280"/>
                  </a:lnTo>
                  <a:lnTo>
                    <a:pt x="734909" y="0"/>
                  </a:lnTo>
                  <a:close/>
                </a:path>
              </a:pathLst>
            </a:custGeom>
            <a:solidFill>
              <a:srgbClr val="82BC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0">
              <a:extLst>
                <a:ext uri="{FF2B5EF4-FFF2-40B4-BE49-F238E27FC236}">
                  <a16:creationId xmlns:a16="http://schemas.microsoft.com/office/drawing/2014/main" id="{A250B3BF-1BFE-796B-5F76-39C88CA3FBFC}"/>
                </a:ext>
              </a:extLst>
            </p:cNvPr>
            <p:cNvSpPr/>
            <p:nvPr/>
          </p:nvSpPr>
          <p:spPr>
            <a:xfrm>
              <a:off x="1277938" y="227012"/>
              <a:ext cx="735330" cy="369570"/>
            </a:xfrm>
            <a:custGeom>
              <a:avLst/>
              <a:gdLst/>
              <a:ahLst/>
              <a:cxnLst/>
              <a:rect l="l" t="t" r="r" b="b"/>
              <a:pathLst>
                <a:path w="735330" h="369569">
                  <a:moveTo>
                    <a:pt x="0" y="0"/>
                  </a:moveTo>
                  <a:lnTo>
                    <a:pt x="50983" y="4917"/>
                  </a:lnTo>
                  <a:lnTo>
                    <a:pt x="100695" y="12714"/>
                  </a:lnTo>
                  <a:lnTo>
                    <a:pt x="149196" y="23233"/>
                  </a:lnTo>
                  <a:lnTo>
                    <a:pt x="196548" y="36320"/>
                  </a:lnTo>
                  <a:lnTo>
                    <a:pt x="242809" y="51818"/>
                  </a:lnTo>
                  <a:lnTo>
                    <a:pt x="288041" y="69572"/>
                  </a:lnTo>
                  <a:lnTo>
                    <a:pt x="332304" y="89424"/>
                  </a:lnTo>
                  <a:lnTo>
                    <a:pt x="375658" y="111220"/>
                  </a:lnTo>
                  <a:lnTo>
                    <a:pt x="418164" y="134803"/>
                  </a:lnTo>
                  <a:lnTo>
                    <a:pt x="459882" y="160018"/>
                  </a:lnTo>
                  <a:lnTo>
                    <a:pt x="500872" y="186707"/>
                  </a:lnTo>
                  <a:lnTo>
                    <a:pt x="541194" y="214716"/>
                  </a:lnTo>
                  <a:lnTo>
                    <a:pt x="580910" y="243888"/>
                  </a:lnTo>
                  <a:lnTo>
                    <a:pt x="620079" y="274067"/>
                  </a:lnTo>
                  <a:lnTo>
                    <a:pt x="658761" y="305097"/>
                  </a:lnTo>
                  <a:lnTo>
                    <a:pt x="697018" y="336823"/>
                  </a:lnTo>
                  <a:lnTo>
                    <a:pt x="734909" y="369088"/>
                  </a:lnTo>
                  <a:lnTo>
                    <a:pt x="734909" y="255280"/>
                  </a:lnTo>
                  <a:lnTo>
                    <a:pt x="694638" y="228862"/>
                  </a:lnTo>
                  <a:lnTo>
                    <a:pt x="653950" y="203612"/>
                  </a:lnTo>
                  <a:lnTo>
                    <a:pt x="612773" y="179578"/>
                  </a:lnTo>
                  <a:lnTo>
                    <a:pt x="571034" y="156810"/>
                  </a:lnTo>
                  <a:lnTo>
                    <a:pt x="528661" y="135356"/>
                  </a:lnTo>
                  <a:lnTo>
                    <a:pt x="485582" y="115264"/>
                  </a:lnTo>
                  <a:lnTo>
                    <a:pt x="441723" y="96583"/>
                  </a:lnTo>
                  <a:lnTo>
                    <a:pt x="397014" y="79362"/>
                  </a:lnTo>
                  <a:lnTo>
                    <a:pt x="351380" y="63650"/>
                  </a:lnTo>
                  <a:lnTo>
                    <a:pt x="304750" y="49496"/>
                  </a:lnTo>
                  <a:lnTo>
                    <a:pt x="257052" y="36947"/>
                  </a:lnTo>
                  <a:lnTo>
                    <a:pt x="208213" y="26053"/>
                  </a:lnTo>
                  <a:lnTo>
                    <a:pt x="158161" y="16863"/>
                  </a:lnTo>
                  <a:lnTo>
                    <a:pt x="106822" y="9425"/>
                  </a:lnTo>
                  <a:lnTo>
                    <a:pt x="54126" y="3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BC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>
              <a:extLst>
                <a:ext uri="{FF2B5EF4-FFF2-40B4-BE49-F238E27FC236}">
                  <a16:creationId xmlns:a16="http://schemas.microsoft.com/office/drawing/2014/main" id="{CBD65906-4812-6A3B-0328-1C697653A8DA}"/>
                </a:ext>
              </a:extLst>
            </p:cNvPr>
            <p:cNvSpPr/>
            <p:nvPr/>
          </p:nvSpPr>
          <p:spPr>
            <a:xfrm>
              <a:off x="1277937" y="227012"/>
              <a:ext cx="690245" cy="59690"/>
            </a:xfrm>
            <a:custGeom>
              <a:avLst/>
              <a:gdLst/>
              <a:ahLst/>
              <a:cxnLst/>
              <a:rect l="l" t="t" r="r" b="b"/>
              <a:pathLst>
                <a:path w="690244" h="59689">
                  <a:moveTo>
                    <a:pt x="690125" y="0"/>
                  </a:moveTo>
                  <a:lnTo>
                    <a:pt x="0" y="0"/>
                  </a:lnTo>
                  <a:lnTo>
                    <a:pt x="0" y="59066"/>
                  </a:lnTo>
                  <a:lnTo>
                    <a:pt x="37152" y="49554"/>
                  </a:lnTo>
                  <a:lnTo>
                    <a:pt x="76335" y="41140"/>
                  </a:lnTo>
                  <a:lnTo>
                    <a:pt x="117508" y="33752"/>
                  </a:lnTo>
                  <a:lnTo>
                    <a:pt x="160629" y="27320"/>
                  </a:lnTo>
                  <a:lnTo>
                    <a:pt x="205658" y="21772"/>
                  </a:lnTo>
                  <a:lnTo>
                    <a:pt x="252556" y="17039"/>
                  </a:lnTo>
                  <a:lnTo>
                    <a:pt x="301281" y="13049"/>
                  </a:lnTo>
                  <a:lnTo>
                    <a:pt x="351793" y="9732"/>
                  </a:lnTo>
                  <a:lnTo>
                    <a:pt x="404051" y="7017"/>
                  </a:lnTo>
                  <a:lnTo>
                    <a:pt x="458016" y="4833"/>
                  </a:lnTo>
                  <a:lnTo>
                    <a:pt x="513646" y="3111"/>
                  </a:lnTo>
                  <a:lnTo>
                    <a:pt x="570901" y="1778"/>
                  </a:lnTo>
                  <a:lnTo>
                    <a:pt x="629741" y="764"/>
                  </a:lnTo>
                  <a:lnTo>
                    <a:pt x="690125" y="0"/>
                  </a:lnTo>
                  <a:close/>
                </a:path>
              </a:pathLst>
            </a:custGeom>
            <a:solidFill>
              <a:srgbClr val="430098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3">
            <a:extLst>
              <a:ext uri="{FF2B5EF4-FFF2-40B4-BE49-F238E27FC236}">
                <a16:creationId xmlns:a16="http://schemas.microsoft.com/office/drawing/2014/main" id="{865A019E-6B09-0F2C-E022-7832303E0A56}"/>
              </a:ext>
            </a:extLst>
          </p:cNvPr>
          <p:cNvSpPr/>
          <p:nvPr userDrawn="1"/>
        </p:nvSpPr>
        <p:spPr>
          <a:xfrm>
            <a:off x="0" y="6420737"/>
            <a:ext cx="11286318" cy="437263"/>
          </a:xfrm>
          <a:custGeom>
            <a:avLst/>
            <a:gdLst/>
            <a:ahLst/>
            <a:cxnLst/>
            <a:rect l="l" t="t" r="r" b="b"/>
            <a:pathLst>
              <a:path w="1444625" h="454025">
                <a:moveTo>
                  <a:pt x="0" y="0"/>
                </a:moveTo>
                <a:lnTo>
                  <a:pt x="0" y="453420"/>
                </a:lnTo>
                <a:lnTo>
                  <a:pt x="1444552" y="453420"/>
                </a:lnTo>
                <a:lnTo>
                  <a:pt x="1388863" y="451050"/>
                </a:lnTo>
                <a:lnTo>
                  <a:pt x="1333783" y="448373"/>
                </a:lnTo>
                <a:lnTo>
                  <a:pt x="1279319" y="445343"/>
                </a:lnTo>
                <a:lnTo>
                  <a:pt x="1225479" y="441916"/>
                </a:lnTo>
                <a:lnTo>
                  <a:pt x="1172270" y="438046"/>
                </a:lnTo>
                <a:lnTo>
                  <a:pt x="1119699" y="433688"/>
                </a:lnTo>
                <a:lnTo>
                  <a:pt x="1067773" y="428796"/>
                </a:lnTo>
                <a:lnTo>
                  <a:pt x="1016499" y="423324"/>
                </a:lnTo>
                <a:lnTo>
                  <a:pt x="965884" y="417227"/>
                </a:lnTo>
                <a:lnTo>
                  <a:pt x="915935" y="410460"/>
                </a:lnTo>
                <a:lnTo>
                  <a:pt x="866660" y="402977"/>
                </a:lnTo>
                <a:lnTo>
                  <a:pt x="818066" y="394733"/>
                </a:lnTo>
                <a:lnTo>
                  <a:pt x="770158" y="385683"/>
                </a:lnTo>
                <a:lnTo>
                  <a:pt x="722946" y="375780"/>
                </a:lnTo>
                <a:lnTo>
                  <a:pt x="676435" y="364980"/>
                </a:lnTo>
                <a:lnTo>
                  <a:pt x="630633" y="353236"/>
                </a:lnTo>
                <a:lnTo>
                  <a:pt x="585548" y="340504"/>
                </a:lnTo>
                <a:lnTo>
                  <a:pt x="541185" y="326738"/>
                </a:lnTo>
                <a:lnTo>
                  <a:pt x="497552" y="311893"/>
                </a:lnTo>
                <a:lnTo>
                  <a:pt x="454657" y="295923"/>
                </a:lnTo>
                <a:lnTo>
                  <a:pt x="412506" y="278783"/>
                </a:lnTo>
                <a:lnTo>
                  <a:pt x="371106" y="260427"/>
                </a:lnTo>
                <a:lnTo>
                  <a:pt x="330465" y="240809"/>
                </a:lnTo>
                <a:lnTo>
                  <a:pt x="290589" y="219885"/>
                </a:lnTo>
                <a:lnTo>
                  <a:pt x="251487" y="197609"/>
                </a:lnTo>
                <a:lnTo>
                  <a:pt x="213164" y="173936"/>
                </a:lnTo>
                <a:lnTo>
                  <a:pt x="175628" y="148819"/>
                </a:lnTo>
                <a:lnTo>
                  <a:pt x="138886" y="122214"/>
                </a:lnTo>
                <a:lnTo>
                  <a:pt x="102945" y="94075"/>
                </a:lnTo>
                <a:lnTo>
                  <a:pt x="67812" y="64356"/>
                </a:lnTo>
                <a:lnTo>
                  <a:pt x="33495" y="33013"/>
                </a:lnTo>
                <a:lnTo>
                  <a:pt x="0" y="0"/>
                </a:lnTo>
                <a:close/>
              </a:path>
            </a:pathLst>
          </a:custGeom>
          <a:solidFill>
            <a:srgbClr val="43009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94492542-6E17-0843-81C5-FF623CDF36E6}"/>
              </a:ext>
            </a:extLst>
          </p:cNvPr>
          <p:cNvSpPr/>
          <p:nvPr userDrawn="1"/>
        </p:nvSpPr>
        <p:spPr>
          <a:xfrm>
            <a:off x="174386" y="6113354"/>
            <a:ext cx="12020550" cy="744264"/>
          </a:xfrm>
          <a:custGeom>
            <a:avLst/>
            <a:gdLst/>
            <a:ahLst/>
            <a:cxnLst/>
            <a:rect l="l" t="t" r="r" b="b"/>
            <a:pathLst>
              <a:path w="1538605" h="772795">
                <a:moveTo>
                  <a:pt x="1538298" y="0"/>
                </a:moveTo>
                <a:lnTo>
                  <a:pt x="1499863" y="32924"/>
                </a:lnTo>
                <a:lnTo>
                  <a:pt x="1461262" y="65622"/>
                </a:lnTo>
                <a:lnTo>
                  <a:pt x="1422482" y="98056"/>
                </a:lnTo>
                <a:lnTo>
                  <a:pt x="1383507" y="130188"/>
                </a:lnTo>
                <a:lnTo>
                  <a:pt x="1344324" y="161981"/>
                </a:lnTo>
                <a:lnTo>
                  <a:pt x="1304917" y="193398"/>
                </a:lnTo>
                <a:lnTo>
                  <a:pt x="1265273" y="224401"/>
                </a:lnTo>
                <a:lnTo>
                  <a:pt x="1225376" y="254953"/>
                </a:lnTo>
                <a:lnTo>
                  <a:pt x="1185214" y="285016"/>
                </a:lnTo>
                <a:lnTo>
                  <a:pt x="1144769" y="314553"/>
                </a:lnTo>
                <a:lnTo>
                  <a:pt x="1104030" y="343527"/>
                </a:lnTo>
                <a:lnTo>
                  <a:pt x="1062980" y="371900"/>
                </a:lnTo>
                <a:lnTo>
                  <a:pt x="1021606" y="399634"/>
                </a:lnTo>
                <a:lnTo>
                  <a:pt x="979893" y="426693"/>
                </a:lnTo>
                <a:lnTo>
                  <a:pt x="937827" y="453039"/>
                </a:lnTo>
                <a:lnTo>
                  <a:pt x="895393" y="478634"/>
                </a:lnTo>
                <a:lnTo>
                  <a:pt x="852576" y="503441"/>
                </a:lnTo>
                <a:lnTo>
                  <a:pt x="809363" y="527423"/>
                </a:lnTo>
                <a:lnTo>
                  <a:pt x="765738" y="550542"/>
                </a:lnTo>
                <a:lnTo>
                  <a:pt x="721688" y="572761"/>
                </a:lnTo>
                <a:lnTo>
                  <a:pt x="677197" y="594042"/>
                </a:lnTo>
                <a:lnTo>
                  <a:pt x="632251" y="614348"/>
                </a:lnTo>
                <a:lnTo>
                  <a:pt x="586837" y="633641"/>
                </a:lnTo>
                <a:lnTo>
                  <a:pt x="540939" y="651885"/>
                </a:lnTo>
                <a:lnTo>
                  <a:pt x="494542" y="669042"/>
                </a:lnTo>
                <a:lnTo>
                  <a:pt x="447633" y="685073"/>
                </a:lnTo>
                <a:lnTo>
                  <a:pt x="400197" y="699943"/>
                </a:lnTo>
                <a:lnTo>
                  <a:pt x="352220" y="713613"/>
                </a:lnTo>
                <a:lnTo>
                  <a:pt x="303687" y="726046"/>
                </a:lnTo>
                <a:lnTo>
                  <a:pt x="254583" y="737205"/>
                </a:lnTo>
                <a:lnTo>
                  <a:pt x="204894" y="747052"/>
                </a:lnTo>
                <a:lnTo>
                  <a:pt x="154605" y="755549"/>
                </a:lnTo>
                <a:lnTo>
                  <a:pt x="103703" y="762660"/>
                </a:lnTo>
                <a:lnTo>
                  <a:pt x="52173" y="768347"/>
                </a:lnTo>
                <a:lnTo>
                  <a:pt x="0" y="772573"/>
                </a:lnTo>
                <a:lnTo>
                  <a:pt x="55314" y="769220"/>
                </a:lnTo>
                <a:lnTo>
                  <a:pt x="109906" y="764944"/>
                </a:lnTo>
                <a:lnTo>
                  <a:pt x="163794" y="759757"/>
                </a:lnTo>
                <a:lnTo>
                  <a:pt x="216994" y="753671"/>
                </a:lnTo>
                <a:lnTo>
                  <a:pt x="269524" y="746697"/>
                </a:lnTo>
                <a:lnTo>
                  <a:pt x="321400" y="738847"/>
                </a:lnTo>
                <a:lnTo>
                  <a:pt x="372641" y="730132"/>
                </a:lnTo>
                <a:lnTo>
                  <a:pt x="423263" y="720565"/>
                </a:lnTo>
                <a:lnTo>
                  <a:pt x="473285" y="710156"/>
                </a:lnTo>
                <a:lnTo>
                  <a:pt x="522722" y="698918"/>
                </a:lnTo>
                <a:lnTo>
                  <a:pt x="571592" y="686862"/>
                </a:lnTo>
                <a:lnTo>
                  <a:pt x="619913" y="674000"/>
                </a:lnTo>
                <a:lnTo>
                  <a:pt x="667702" y="660343"/>
                </a:lnTo>
                <a:lnTo>
                  <a:pt x="714975" y="645902"/>
                </a:lnTo>
                <a:lnTo>
                  <a:pt x="761751" y="630691"/>
                </a:lnTo>
                <a:lnTo>
                  <a:pt x="808047" y="614719"/>
                </a:lnTo>
                <a:lnTo>
                  <a:pt x="853879" y="598000"/>
                </a:lnTo>
                <a:lnTo>
                  <a:pt x="899266" y="580543"/>
                </a:lnTo>
                <a:lnTo>
                  <a:pt x="944224" y="562362"/>
                </a:lnTo>
                <a:lnTo>
                  <a:pt x="988771" y="543468"/>
                </a:lnTo>
                <a:lnTo>
                  <a:pt x="1032923" y="523872"/>
                </a:lnTo>
                <a:lnTo>
                  <a:pt x="1076699" y="503586"/>
                </a:lnTo>
                <a:lnTo>
                  <a:pt x="1120115" y="482621"/>
                </a:lnTo>
                <a:lnTo>
                  <a:pt x="1163189" y="460990"/>
                </a:lnTo>
                <a:lnTo>
                  <a:pt x="1205938" y="438704"/>
                </a:lnTo>
                <a:lnTo>
                  <a:pt x="1248379" y="415774"/>
                </a:lnTo>
                <a:lnTo>
                  <a:pt x="1290529" y="392212"/>
                </a:lnTo>
                <a:lnTo>
                  <a:pt x="1332406" y="368030"/>
                </a:lnTo>
                <a:lnTo>
                  <a:pt x="1374028" y="343239"/>
                </a:lnTo>
                <a:lnTo>
                  <a:pt x="1415410" y="317851"/>
                </a:lnTo>
                <a:lnTo>
                  <a:pt x="1456571" y="291878"/>
                </a:lnTo>
                <a:lnTo>
                  <a:pt x="1497528" y="265332"/>
                </a:lnTo>
                <a:lnTo>
                  <a:pt x="1538298" y="238223"/>
                </a:lnTo>
                <a:lnTo>
                  <a:pt x="1538298" y="0"/>
                </a:lnTo>
                <a:close/>
              </a:path>
            </a:pathLst>
          </a:custGeom>
          <a:solidFill>
            <a:srgbClr val="82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5">
            <a:extLst>
              <a:ext uri="{FF2B5EF4-FFF2-40B4-BE49-F238E27FC236}">
                <a16:creationId xmlns:a16="http://schemas.microsoft.com/office/drawing/2014/main" id="{13F8FE34-B19A-3CB8-5A4E-8DC38531FD5A}"/>
              </a:ext>
            </a:extLst>
          </p:cNvPr>
          <p:cNvSpPr/>
          <p:nvPr userDrawn="1"/>
        </p:nvSpPr>
        <p:spPr>
          <a:xfrm>
            <a:off x="174383" y="6342781"/>
            <a:ext cx="12020550" cy="514931"/>
          </a:xfrm>
          <a:custGeom>
            <a:avLst/>
            <a:gdLst/>
            <a:ahLst/>
            <a:cxnLst/>
            <a:rect l="l" t="t" r="r" b="b"/>
            <a:pathLst>
              <a:path w="1538605" h="534670">
                <a:moveTo>
                  <a:pt x="1538298" y="0"/>
                </a:moveTo>
                <a:lnTo>
                  <a:pt x="1497528" y="27109"/>
                </a:lnTo>
                <a:lnTo>
                  <a:pt x="1456571" y="53657"/>
                </a:lnTo>
                <a:lnTo>
                  <a:pt x="1415410" y="79631"/>
                </a:lnTo>
                <a:lnTo>
                  <a:pt x="1374028" y="105019"/>
                </a:lnTo>
                <a:lnTo>
                  <a:pt x="1332406" y="129810"/>
                </a:lnTo>
                <a:lnTo>
                  <a:pt x="1290529" y="153993"/>
                </a:lnTo>
                <a:lnTo>
                  <a:pt x="1248379" y="177555"/>
                </a:lnTo>
                <a:lnTo>
                  <a:pt x="1205938" y="200485"/>
                </a:lnTo>
                <a:lnTo>
                  <a:pt x="1163189" y="222772"/>
                </a:lnTo>
                <a:lnTo>
                  <a:pt x="1120115" y="244403"/>
                </a:lnTo>
                <a:lnTo>
                  <a:pt x="1076699" y="265367"/>
                </a:lnTo>
                <a:lnTo>
                  <a:pt x="1032923" y="285653"/>
                </a:lnTo>
                <a:lnTo>
                  <a:pt x="988771" y="305249"/>
                </a:lnTo>
                <a:lnTo>
                  <a:pt x="944224" y="324144"/>
                </a:lnTo>
                <a:lnTo>
                  <a:pt x="899266" y="342325"/>
                </a:lnTo>
                <a:lnTo>
                  <a:pt x="853879" y="359781"/>
                </a:lnTo>
                <a:lnTo>
                  <a:pt x="808047" y="376500"/>
                </a:lnTo>
                <a:lnTo>
                  <a:pt x="761751" y="392471"/>
                </a:lnTo>
                <a:lnTo>
                  <a:pt x="714975" y="407682"/>
                </a:lnTo>
                <a:lnTo>
                  <a:pt x="667702" y="422122"/>
                </a:lnTo>
                <a:lnTo>
                  <a:pt x="619913" y="435779"/>
                </a:lnTo>
                <a:lnTo>
                  <a:pt x="571592" y="448641"/>
                </a:lnTo>
                <a:lnTo>
                  <a:pt x="522722" y="460697"/>
                </a:lnTo>
                <a:lnTo>
                  <a:pt x="473285" y="471935"/>
                </a:lnTo>
                <a:lnTo>
                  <a:pt x="423263" y="482343"/>
                </a:lnTo>
                <a:lnTo>
                  <a:pt x="372641" y="491910"/>
                </a:lnTo>
                <a:lnTo>
                  <a:pt x="321400" y="500624"/>
                </a:lnTo>
                <a:lnTo>
                  <a:pt x="269524" y="508474"/>
                </a:lnTo>
                <a:lnTo>
                  <a:pt x="216994" y="515448"/>
                </a:lnTo>
                <a:lnTo>
                  <a:pt x="163794" y="521534"/>
                </a:lnTo>
                <a:lnTo>
                  <a:pt x="109906" y="526721"/>
                </a:lnTo>
                <a:lnTo>
                  <a:pt x="55314" y="530997"/>
                </a:lnTo>
                <a:lnTo>
                  <a:pt x="0" y="534350"/>
                </a:lnTo>
                <a:lnTo>
                  <a:pt x="1538298" y="534350"/>
                </a:lnTo>
                <a:lnTo>
                  <a:pt x="1538298" y="0"/>
                </a:lnTo>
                <a:close/>
              </a:path>
            </a:pathLst>
          </a:custGeom>
          <a:solidFill>
            <a:srgbClr val="82BC0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34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26B8837-B10D-8A70-A327-E08CCDFCFD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6768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6B8837-B10D-8A70-A327-E08CCDFCF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DBAE4D-DE5F-5C32-BFDE-5C9DE942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D7505-0C84-3DEC-8852-47C105E8B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1DD6-36F6-F3D2-644A-89914746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638AA-4D58-E213-5F9E-6D59D68B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87F5-AD76-10B4-4CB2-768FCA46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9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D5E384B-3831-2340-3845-820494EC96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37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5E384B-3831-2340-3845-820494EC9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348D8DD-EA17-1D36-EEC9-1DE26543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CB21A-4F11-3D3B-F1E2-228B6CDC6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4BB73-EB51-769C-88D5-6104C871A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CAFA3-796A-3A31-5337-2F7EA4A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D5549-077E-725D-3226-66872D8C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528B0-FC53-AA45-C1CF-BE4E1D0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71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D9AD521-5142-A6B3-7D32-64F25BDB57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3512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9AD521-5142-A6B3-7D32-64F25BDB5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F7D170-2DF8-110F-BC10-B833E612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417C-C47A-B6A3-AF9D-6FB947CF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D3A31-7DF7-60D8-56B1-D956BA829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91132-1EE1-2436-C5C5-A191FD04F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937A3-E2C6-3916-A95A-FFC473FC5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0C519-066E-086F-3CF8-77CF5A38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2F737-3DCE-6E8E-0762-FA96606A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D9BD9-08F2-465E-06D2-3DB39D6A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4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C9CC7CD-9F3A-5900-F69C-4CAEA8CB14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6828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9CC7CD-9F3A-5900-F69C-4CAEA8CB1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B5D63F-3BBA-29BD-E56F-DCE70B0F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365125"/>
            <a:ext cx="10754360" cy="681355"/>
          </a:xfrm>
        </p:spPr>
        <p:txBody>
          <a:bodyPr vert="horz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60B3-C2BC-DDA6-DA20-65692860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4F536-2B28-8783-3CF9-90F4C350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93CD0-C116-1D70-2B84-EDB678E1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164487C-3E8E-714B-A300-F0907690DD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2142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64487C-3E8E-714B-A300-F0907690D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772FA-CB08-E386-8637-8D9D3FB9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83BC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E7324-0E58-5387-807B-4587C808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C378C-7006-8A05-A907-CB956AFA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61B9D-B0D5-83B9-FE0E-31B5B102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AC2D9-5DBF-7C2F-87FD-1FA8D69B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F60EE84A-4697-B647-9C75-BE8808A6A6A2}"/>
              </a:ext>
            </a:extLst>
          </p:cNvPr>
          <p:cNvSpPr/>
          <p:nvPr userDrawn="1"/>
        </p:nvSpPr>
        <p:spPr>
          <a:xfrm>
            <a:off x="368300" y="8880475"/>
            <a:ext cx="3752850" cy="5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09630">
              <a:lnSpc>
                <a:spcPts val="2363"/>
              </a:lnSpc>
              <a:defRPr/>
            </a:pPr>
            <a:r>
              <a:rPr lang="ru-RU" sz="1750">
                <a:solidFill>
                  <a:srgbClr val="1F1F1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Текст</a:t>
            </a:r>
            <a:endParaRPr lang="en-US" sz="17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513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D9054-1C1F-196E-AE64-1A7ADFD1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BF0BA-89CB-D523-C203-AB4917D3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B176C-163C-D867-2112-95C8F078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3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F91C6FF-B3F8-FF58-D1C2-D67D35F67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0282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91C6FF-B3F8-FF58-D1C2-D67D35F67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8A4199-962C-FDAF-5964-D0B6110E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9546F-5134-1705-2746-8DBEE980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D5A2A-6E02-3A71-A8DD-1802D842F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50C10-1D6E-759D-B09A-7AACA3B9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D5A91-5F19-B8EF-9632-FE2E0171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E815-411A-BE77-A0AA-619C2DB7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1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7141A45-9EBE-4926-9692-7E28C61AA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5185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141A45-9EBE-4926-9692-7E28C61AA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1C31D5-3311-5EBF-B622-755F151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4EB20-9234-8E24-98D1-DCD3B170C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2CF03-68F5-5684-C969-0D1821DB6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C5258-FA67-97DB-0992-A774E171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3552-D21E-45F9-1710-BAF456F9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01FCF-0816-1C79-D6F2-53D29EB8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2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B21B5F4-717D-9DE8-FD9A-853285F66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8788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21B5F4-717D-9DE8-FD9A-853285F66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CA0082-26A9-25F7-11D8-45F45F2F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BB87C-012C-430A-7119-F2A1D3FA9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0CB6B-5750-7A30-2A94-A8FB3890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0B01-C355-6EA0-E6D3-55E69C8E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2DC6-6023-E90E-5BF5-1A35B546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7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5940145-1A6F-65C8-33F0-2832CCF33C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787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940145-1A6F-65C8-33F0-2832CCF33C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61E2B-4EED-7C4B-A308-C7B000995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C0D31-A9D5-1C51-8476-39F7E5C0C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C19C8-CF68-BF7D-DACF-F595B914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0B5D0-D3FC-0C49-3C17-6F579102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A3BC-1B28-9A6C-360E-605A3DBD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24C21-C4C6-4924-AFFB-F320F302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0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93BA989-0F1D-6344-9463-81FB4DFBE1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25414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3BA989-0F1D-6344-9463-81FB4DFBE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48F86-9E49-57AE-BC37-E710AD25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D293E-BDD6-40BB-DD5E-76FDEAEF6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A4B3E-3262-9E3B-FD42-5FF15FCB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6003F-C1E4-99F7-C49B-397DB4C6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0C365-BC6E-9C35-2550-0E340907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4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520DCAA-2EAB-2C41-A732-ABB7152C5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79147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20DCAA-2EAB-2C41-A732-ABB7152C5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72AC1-2C03-761C-ECBD-A56128A0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1F4DF-2CE8-3DB0-5E56-52135E097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5D1DF0-A8F3-56C5-7568-7EF5416A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CD7A1C-83B8-EEB2-AA1B-7E2F3345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D48FA7-13DC-CADB-46AE-3F99617D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2A8E-DD8A-57A4-9AB9-655CE6DB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14E41FB9-D927-EC41-8021-ACC09B4580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83489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E41FB9-D927-EC41-8021-ACC09B458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0DD07-1606-273A-EC0A-247A9EC5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B1187-877C-2DE9-18BC-FB29ADAF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1ADBF-1D2C-95EB-60E9-D499FDF6C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AEBAF4-F6FC-F1F3-339C-BAEA97018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1BE227-FAED-299C-7DDA-15C27ACF2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475BEE-3DAB-EB77-DE5F-25E8C4EE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73C94B-8A1B-1260-82A4-82891CA5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1A9BB4-8001-F3B9-1252-3B8CFD80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75427B-554A-2445-AF2B-582E0F902B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13900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75427B-554A-2445-AF2B-582E0F902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81F39-8199-6BDB-32F7-FCDCDB56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E9F2D7-F76B-B5B7-D486-E1ADF1CE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B531EE-AFAB-9782-B3FF-5C1BABB4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7AE169-A836-0048-67A1-401931CD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9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FBB636-78C1-D5AE-933A-9DE7C2D7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6B69E3-ADAF-A317-C692-4D1CC9E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55A4BB-4DC4-ADB9-6977-6D94CD54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9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2F39400-6F76-4C4B-9E82-27B27661BC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4563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F39400-6F76-4C4B-9E82-27B27661B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4239-717C-7603-B568-50468DE4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CA502-39C6-AF80-F420-9FC535C3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DCCE41-9B93-4C92-43D8-CEB81122F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CB825-B251-3D88-D3B5-6B95E277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C4F218-2995-B1F2-6B7A-938D2AC9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52A9B-6537-B7E2-1DF8-C45846A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0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55ED4B3-E8CC-8042-9CF8-B38785AA0A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29401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5ED4B3-E8CC-8042-9CF8-B38785AA0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FA4C5-257F-9ACD-79A4-D00AE89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418D4B-8FD5-FF87-D21A-3F0461956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13F8E-390E-6BB6-B03F-9EAF4EB7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31A8C-5155-7830-2E3D-8CEC2E6D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9F226C-DECD-D90C-9DB1-ECE10EF6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420387-21EE-2AE0-39CD-D3B61B50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56DB-51BC-45B9-B517-152CECD05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6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1C09ED4-1031-6C4B-B9C2-B7A5E5A93D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4171645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5" imgW="7772400" imgH="10058400" progId="TCLayout.ActiveDocument.1">
                  <p:embed/>
                </p:oleObj>
              </mc:Choice>
              <mc:Fallback>
                <p:oleObj name="Слайд think-cell" r:id="rId15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C09ED4-1031-6C4B-B9C2-B7A5E5A93D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53780-BBCE-1493-BF61-ACCC5EB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D5FA4-9673-3930-EF84-90C2631BA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773B9-C9B1-75CF-160B-13C7D2E5D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54836-780F-8F07-2415-A3879B959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CB137-B41C-5D9E-F0CB-15A5990C2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56DB-51BC-45B9-B517-152CECD051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7A2DB70A-E064-617D-F2DE-8EBDE9F1CD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48240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5" imgW="324" imgH="310" progId="TCLayout.ActiveDocument.1">
                  <p:embed/>
                </p:oleObj>
              </mc:Choice>
              <mc:Fallback>
                <p:oleObj name="Слайд think-cell" r:id="rId15" imgW="324" imgH="310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2DB70A-E064-617D-F2DE-8EBDE9F1CD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6983A-4D78-C730-9A17-B4D3BA1E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</a:t>
            </a:r>
            <a:br>
              <a:rPr lang="ru-RU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9719D-8833-A170-18D4-E7C3F89B8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F16C3-0DF9-0D70-3B25-69A50CB9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ABF65-0377-682F-2F1B-AA0E1F352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A9879-6F91-4174-8616-B505DA6ECA77}"/>
              </a:ext>
            </a:extLst>
          </p:cNvPr>
          <p:cNvGrpSpPr/>
          <p:nvPr userDrawn="1"/>
        </p:nvGrpSpPr>
        <p:grpSpPr>
          <a:xfrm>
            <a:off x="1" y="-382"/>
            <a:ext cx="12191999" cy="1038160"/>
            <a:chOff x="1277937" y="227012"/>
            <a:chExt cx="735331" cy="369570"/>
          </a:xfrm>
        </p:grpSpPr>
        <p:sp>
          <p:nvSpPr>
            <p:cNvPr id="8" name="object 31">
              <a:extLst>
                <a:ext uri="{FF2B5EF4-FFF2-40B4-BE49-F238E27FC236}">
                  <a16:creationId xmlns:a16="http://schemas.microsoft.com/office/drawing/2014/main" id="{D809C40F-6E38-6D4A-F073-66D657128D1D}"/>
                </a:ext>
              </a:extLst>
            </p:cNvPr>
            <p:cNvSpPr/>
            <p:nvPr/>
          </p:nvSpPr>
          <p:spPr>
            <a:xfrm>
              <a:off x="1277938" y="227012"/>
              <a:ext cx="735330" cy="255904"/>
            </a:xfrm>
            <a:custGeom>
              <a:avLst/>
              <a:gdLst/>
              <a:ahLst/>
              <a:cxnLst/>
              <a:rect l="l" t="t" r="r" b="b"/>
              <a:pathLst>
                <a:path w="735330" h="255905">
                  <a:moveTo>
                    <a:pt x="734909" y="0"/>
                  </a:moveTo>
                  <a:lnTo>
                    <a:pt x="0" y="0"/>
                  </a:lnTo>
                  <a:lnTo>
                    <a:pt x="54125" y="3787"/>
                  </a:lnTo>
                  <a:lnTo>
                    <a:pt x="106819" y="9425"/>
                  </a:lnTo>
                  <a:lnTo>
                    <a:pt x="158157" y="16863"/>
                  </a:lnTo>
                  <a:lnTo>
                    <a:pt x="208209" y="26053"/>
                  </a:lnTo>
                  <a:lnTo>
                    <a:pt x="257048" y="36947"/>
                  </a:lnTo>
                  <a:lnTo>
                    <a:pt x="304746" y="49496"/>
                  </a:lnTo>
                  <a:lnTo>
                    <a:pt x="351376" y="63650"/>
                  </a:lnTo>
                  <a:lnTo>
                    <a:pt x="397010" y="79362"/>
                  </a:lnTo>
                  <a:lnTo>
                    <a:pt x="441720" y="96583"/>
                  </a:lnTo>
                  <a:lnTo>
                    <a:pt x="485579" y="115264"/>
                  </a:lnTo>
                  <a:lnTo>
                    <a:pt x="528659" y="135356"/>
                  </a:lnTo>
                  <a:lnTo>
                    <a:pt x="571033" y="156810"/>
                  </a:lnTo>
                  <a:lnTo>
                    <a:pt x="612772" y="179578"/>
                  </a:lnTo>
                  <a:lnTo>
                    <a:pt x="653950" y="203612"/>
                  </a:lnTo>
                  <a:lnTo>
                    <a:pt x="694638" y="228862"/>
                  </a:lnTo>
                  <a:lnTo>
                    <a:pt x="734909" y="255280"/>
                  </a:lnTo>
                  <a:lnTo>
                    <a:pt x="734909" y="0"/>
                  </a:lnTo>
                  <a:close/>
                </a:path>
              </a:pathLst>
            </a:custGeom>
            <a:solidFill>
              <a:srgbClr val="82BC0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0">
              <a:extLst>
                <a:ext uri="{FF2B5EF4-FFF2-40B4-BE49-F238E27FC236}">
                  <a16:creationId xmlns:a16="http://schemas.microsoft.com/office/drawing/2014/main" id="{38C85F0B-C73C-52A6-FDAC-4AC18DE0441A}"/>
                </a:ext>
              </a:extLst>
            </p:cNvPr>
            <p:cNvSpPr/>
            <p:nvPr/>
          </p:nvSpPr>
          <p:spPr>
            <a:xfrm>
              <a:off x="1277938" y="227012"/>
              <a:ext cx="735330" cy="369570"/>
            </a:xfrm>
            <a:custGeom>
              <a:avLst/>
              <a:gdLst/>
              <a:ahLst/>
              <a:cxnLst/>
              <a:rect l="l" t="t" r="r" b="b"/>
              <a:pathLst>
                <a:path w="735330" h="369569">
                  <a:moveTo>
                    <a:pt x="0" y="0"/>
                  </a:moveTo>
                  <a:lnTo>
                    <a:pt x="50983" y="4917"/>
                  </a:lnTo>
                  <a:lnTo>
                    <a:pt x="100695" y="12714"/>
                  </a:lnTo>
                  <a:lnTo>
                    <a:pt x="149196" y="23233"/>
                  </a:lnTo>
                  <a:lnTo>
                    <a:pt x="196548" y="36320"/>
                  </a:lnTo>
                  <a:lnTo>
                    <a:pt x="242809" y="51818"/>
                  </a:lnTo>
                  <a:lnTo>
                    <a:pt x="288041" y="69572"/>
                  </a:lnTo>
                  <a:lnTo>
                    <a:pt x="332304" y="89424"/>
                  </a:lnTo>
                  <a:lnTo>
                    <a:pt x="375658" y="111220"/>
                  </a:lnTo>
                  <a:lnTo>
                    <a:pt x="418164" y="134803"/>
                  </a:lnTo>
                  <a:lnTo>
                    <a:pt x="459882" y="160018"/>
                  </a:lnTo>
                  <a:lnTo>
                    <a:pt x="500872" y="186707"/>
                  </a:lnTo>
                  <a:lnTo>
                    <a:pt x="541194" y="214716"/>
                  </a:lnTo>
                  <a:lnTo>
                    <a:pt x="580910" y="243888"/>
                  </a:lnTo>
                  <a:lnTo>
                    <a:pt x="620079" y="274067"/>
                  </a:lnTo>
                  <a:lnTo>
                    <a:pt x="658761" y="305097"/>
                  </a:lnTo>
                  <a:lnTo>
                    <a:pt x="697018" y="336823"/>
                  </a:lnTo>
                  <a:lnTo>
                    <a:pt x="734909" y="369088"/>
                  </a:lnTo>
                  <a:lnTo>
                    <a:pt x="734909" y="255280"/>
                  </a:lnTo>
                  <a:lnTo>
                    <a:pt x="694638" y="228862"/>
                  </a:lnTo>
                  <a:lnTo>
                    <a:pt x="653950" y="203612"/>
                  </a:lnTo>
                  <a:lnTo>
                    <a:pt x="612773" y="179578"/>
                  </a:lnTo>
                  <a:lnTo>
                    <a:pt x="571034" y="156810"/>
                  </a:lnTo>
                  <a:lnTo>
                    <a:pt x="528661" y="135356"/>
                  </a:lnTo>
                  <a:lnTo>
                    <a:pt x="485582" y="115264"/>
                  </a:lnTo>
                  <a:lnTo>
                    <a:pt x="441723" y="96583"/>
                  </a:lnTo>
                  <a:lnTo>
                    <a:pt x="397014" y="79362"/>
                  </a:lnTo>
                  <a:lnTo>
                    <a:pt x="351380" y="63650"/>
                  </a:lnTo>
                  <a:lnTo>
                    <a:pt x="304750" y="49496"/>
                  </a:lnTo>
                  <a:lnTo>
                    <a:pt x="257052" y="36947"/>
                  </a:lnTo>
                  <a:lnTo>
                    <a:pt x="208213" y="26053"/>
                  </a:lnTo>
                  <a:lnTo>
                    <a:pt x="158161" y="16863"/>
                  </a:lnTo>
                  <a:lnTo>
                    <a:pt x="106822" y="9425"/>
                  </a:lnTo>
                  <a:lnTo>
                    <a:pt x="54126" y="3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BC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>
              <a:extLst>
                <a:ext uri="{FF2B5EF4-FFF2-40B4-BE49-F238E27FC236}">
                  <a16:creationId xmlns:a16="http://schemas.microsoft.com/office/drawing/2014/main" id="{B5D26CEE-7012-AC54-5278-40A21458A349}"/>
                </a:ext>
              </a:extLst>
            </p:cNvPr>
            <p:cNvSpPr/>
            <p:nvPr/>
          </p:nvSpPr>
          <p:spPr>
            <a:xfrm>
              <a:off x="1277937" y="227012"/>
              <a:ext cx="690245" cy="59690"/>
            </a:xfrm>
            <a:custGeom>
              <a:avLst/>
              <a:gdLst/>
              <a:ahLst/>
              <a:cxnLst/>
              <a:rect l="l" t="t" r="r" b="b"/>
              <a:pathLst>
                <a:path w="690244" h="59689">
                  <a:moveTo>
                    <a:pt x="690125" y="0"/>
                  </a:moveTo>
                  <a:lnTo>
                    <a:pt x="0" y="0"/>
                  </a:lnTo>
                  <a:lnTo>
                    <a:pt x="0" y="59066"/>
                  </a:lnTo>
                  <a:lnTo>
                    <a:pt x="37152" y="49554"/>
                  </a:lnTo>
                  <a:lnTo>
                    <a:pt x="76335" y="41140"/>
                  </a:lnTo>
                  <a:lnTo>
                    <a:pt x="117508" y="33752"/>
                  </a:lnTo>
                  <a:lnTo>
                    <a:pt x="160629" y="27320"/>
                  </a:lnTo>
                  <a:lnTo>
                    <a:pt x="205658" y="21772"/>
                  </a:lnTo>
                  <a:lnTo>
                    <a:pt x="252556" y="17039"/>
                  </a:lnTo>
                  <a:lnTo>
                    <a:pt x="301281" y="13049"/>
                  </a:lnTo>
                  <a:lnTo>
                    <a:pt x="351793" y="9732"/>
                  </a:lnTo>
                  <a:lnTo>
                    <a:pt x="404051" y="7017"/>
                  </a:lnTo>
                  <a:lnTo>
                    <a:pt x="458016" y="4833"/>
                  </a:lnTo>
                  <a:lnTo>
                    <a:pt x="513646" y="3111"/>
                  </a:lnTo>
                  <a:lnTo>
                    <a:pt x="570901" y="1778"/>
                  </a:lnTo>
                  <a:lnTo>
                    <a:pt x="629741" y="764"/>
                  </a:lnTo>
                  <a:lnTo>
                    <a:pt x="690125" y="0"/>
                  </a:lnTo>
                  <a:close/>
                </a:path>
              </a:pathLst>
            </a:custGeom>
            <a:solidFill>
              <a:srgbClr val="430098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3">
            <a:extLst>
              <a:ext uri="{FF2B5EF4-FFF2-40B4-BE49-F238E27FC236}">
                <a16:creationId xmlns:a16="http://schemas.microsoft.com/office/drawing/2014/main" id="{035D9C94-0670-A91C-396F-959534811D5B}"/>
              </a:ext>
            </a:extLst>
          </p:cNvPr>
          <p:cNvSpPr/>
          <p:nvPr userDrawn="1"/>
        </p:nvSpPr>
        <p:spPr>
          <a:xfrm>
            <a:off x="0" y="6420737"/>
            <a:ext cx="11286318" cy="437263"/>
          </a:xfrm>
          <a:custGeom>
            <a:avLst/>
            <a:gdLst/>
            <a:ahLst/>
            <a:cxnLst/>
            <a:rect l="l" t="t" r="r" b="b"/>
            <a:pathLst>
              <a:path w="1444625" h="454025">
                <a:moveTo>
                  <a:pt x="0" y="0"/>
                </a:moveTo>
                <a:lnTo>
                  <a:pt x="0" y="453420"/>
                </a:lnTo>
                <a:lnTo>
                  <a:pt x="1444552" y="453420"/>
                </a:lnTo>
                <a:lnTo>
                  <a:pt x="1388863" y="451050"/>
                </a:lnTo>
                <a:lnTo>
                  <a:pt x="1333783" y="448373"/>
                </a:lnTo>
                <a:lnTo>
                  <a:pt x="1279319" y="445343"/>
                </a:lnTo>
                <a:lnTo>
                  <a:pt x="1225479" y="441916"/>
                </a:lnTo>
                <a:lnTo>
                  <a:pt x="1172270" y="438046"/>
                </a:lnTo>
                <a:lnTo>
                  <a:pt x="1119699" y="433688"/>
                </a:lnTo>
                <a:lnTo>
                  <a:pt x="1067773" y="428796"/>
                </a:lnTo>
                <a:lnTo>
                  <a:pt x="1016499" y="423324"/>
                </a:lnTo>
                <a:lnTo>
                  <a:pt x="965884" y="417227"/>
                </a:lnTo>
                <a:lnTo>
                  <a:pt x="915935" y="410460"/>
                </a:lnTo>
                <a:lnTo>
                  <a:pt x="866660" y="402977"/>
                </a:lnTo>
                <a:lnTo>
                  <a:pt x="818066" y="394733"/>
                </a:lnTo>
                <a:lnTo>
                  <a:pt x="770158" y="385683"/>
                </a:lnTo>
                <a:lnTo>
                  <a:pt x="722946" y="375780"/>
                </a:lnTo>
                <a:lnTo>
                  <a:pt x="676435" y="364980"/>
                </a:lnTo>
                <a:lnTo>
                  <a:pt x="630633" y="353236"/>
                </a:lnTo>
                <a:lnTo>
                  <a:pt x="585548" y="340504"/>
                </a:lnTo>
                <a:lnTo>
                  <a:pt x="541185" y="326738"/>
                </a:lnTo>
                <a:lnTo>
                  <a:pt x="497552" y="311893"/>
                </a:lnTo>
                <a:lnTo>
                  <a:pt x="454657" y="295923"/>
                </a:lnTo>
                <a:lnTo>
                  <a:pt x="412506" y="278783"/>
                </a:lnTo>
                <a:lnTo>
                  <a:pt x="371106" y="260427"/>
                </a:lnTo>
                <a:lnTo>
                  <a:pt x="330465" y="240809"/>
                </a:lnTo>
                <a:lnTo>
                  <a:pt x="290589" y="219885"/>
                </a:lnTo>
                <a:lnTo>
                  <a:pt x="251487" y="197609"/>
                </a:lnTo>
                <a:lnTo>
                  <a:pt x="213164" y="173936"/>
                </a:lnTo>
                <a:lnTo>
                  <a:pt x="175628" y="148819"/>
                </a:lnTo>
                <a:lnTo>
                  <a:pt x="138886" y="122214"/>
                </a:lnTo>
                <a:lnTo>
                  <a:pt x="102945" y="94075"/>
                </a:lnTo>
                <a:lnTo>
                  <a:pt x="67812" y="64356"/>
                </a:lnTo>
                <a:lnTo>
                  <a:pt x="33495" y="33013"/>
                </a:lnTo>
                <a:lnTo>
                  <a:pt x="0" y="0"/>
                </a:lnTo>
                <a:close/>
              </a:path>
            </a:pathLst>
          </a:custGeom>
          <a:solidFill>
            <a:srgbClr val="43009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4">
            <a:extLst>
              <a:ext uri="{FF2B5EF4-FFF2-40B4-BE49-F238E27FC236}">
                <a16:creationId xmlns:a16="http://schemas.microsoft.com/office/drawing/2014/main" id="{993D3D59-E5F8-E9D5-0B1F-A67DD363DF92}"/>
              </a:ext>
            </a:extLst>
          </p:cNvPr>
          <p:cNvSpPr/>
          <p:nvPr userDrawn="1"/>
        </p:nvSpPr>
        <p:spPr>
          <a:xfrm>
            <a:off x="174386" y="6113354"/>
            <a:ext cx="12020550" cy="744264"/>
          </a:xfrm>
          <a:custGeom>
            <a:avLst/>
            <a:gdLst/>
            <a:ahLst/>
            <a:cxnLst/>
            <a:rect l="l" t="t" r="r" b="b"/>
            <a:pathLst>
              <a:path w="1538605" h="772795">
                <a:moveTo>
                  <a:pt x="1538298" y="0"/>
                </a:moveTo>
                <a:lnTo>
                  <a:pt x="1499863" y="32924"/>
                </a:lnTo>
                <a:lnTo>
                  <a:pt x="1461262" y="65622"/>
                </a:lnTo>
                <a:lnTo>
                  <a:pt x="1422482" y="98056"/>
                </a:lnTo>
                <a:lnTo>
                  <a:pt x="1383507" y="130188"/>
                </a:lnTo>
                <a:lnTo>
                  <a:pt x="1344324" y="161981"/>
                </a:lnTo>
                <a:lnTo>
                  <a:pt x="1304917" y="193398"/>
                </a:lnTo>
                <a:lnTo>
                  <a:pt x="1265273" y="224401"/>
                </a:lnTo>
                <a:lnTo>
                  <a:pt x="1225376" y="254953"/>
                </a:lnTo>
                <a:lnTo>
                  <a:pt x="1185214" y="285016"/>
                </a:lnTo>
                <a:lnTo>
                  <a:pt x="1144769" y="314553"/>
                </a:lnTo>
                <a:lnTo>
                  <a:pt x="1104030" y="343527"/>
                </a:lnTo>
                <a:lnTo>
                  <a:pt x="1062980" y="371900"/>
                </a:lnTo>
                <a:lnTo>
                  <a:pt x="1021606" y="399634"/>
                </a:lnTo>
                <a:lnTo>
                  <a:pt x="979893" y="426693"/>
                </a:lnTo>
                <a:lnTo>
                  <a:pt x="937827" y="453039"/>
                </a:lnTo>
                <a:lnTo>
                  <a:pt x="895393" y="478634"/>
                </a:lnTo>
                <a:lnTo>
                  <a:pt x="852576" y="503441"/>
                </a:lnTo>
                <a:lnTo>
                  <a:pt x="809363" y="527423"/>
                </a:lnTo>
                <a:lnTo>
                  <a:pt x="765738" y="550542"/>
                </a:lnTo>
                <a:lnTo>
                  <a:pt x="721688" y="572761"/>
                </a:lnTo>
                <a:lnTo>
                  <a:pt x="677197" y="594042"/>
                </a:lnTo>
                <a:lnTo>
                  <a:pt x="632251" y="614348"/>
                </a:lnTo>
                <a:lnTo>
                  <a:pt x="586837" y="633641"/>
                </a:lnTo>
                <a:lnTo>
                  <a:pt x="540939" y="651885"/>
                </a:lnTo>
                <a:lnTo>
                  <a:pt x="494542" y="669042"/>
                </a:lnTo>
                <a:lnTo>
                  <a:pt x="447633" y="685073"/>
                </a:lnTo>
                <a:lnTo>
                  <a:pt x="400197" y="699943"/>
                </a:lnTo>
                <a:lnTo>
                  <a:pt x="352220" y="713613"/>
                </a:lnTo>
                <a:lnTo>
                  <a:pt x="303687" y="726046"/>
                </a:lnTo>
                <a:lnTo>
                  <a:pt x="254583" y="737205"/>
                </a:lnTo>
                <a:lnTo>
                  <a:pt x="204894" y="747052"/>
                </a:lnTo>
                <a:lnTo>
                  <a:pt x="154605" y="755549"/>
                </a:lnTo>
                <a:lnTo>
                  <a:pt x="103703" y="762660"/>
                </a:lnTo>
                <a:lnTo>
                  <a:pt x="52173" y="768347"/>
                </a:lnTo>
                <a:lnTo>
                  <a:pt x="0" y="772573"/>
                </a:lnTo>
                <a:lnTo>
                  <a:pt x="55314" y="769220"/>
                </a:lnTo>
                <a:lnTo>
                  <a:pt x="109906" y="764944"/>
                </a:lnTo>
                <a:lnTo>
                  <a:pt x="163794" y="759757"/>
                </a:lnTo>
                <a:lnTo>
                  <a:pt x="216994" y="753671"/>
                </a:lnTo>
                <a:lnTo>
                  <a:pt x="269524" y="746697"/>
                </a:lnTo>
                <a:lnTo>
                  <a:pt x="321400" y="738847"/>
                </a:lnTo>
                <a:lnTo>
                  <a:pt x="372641" y="730132"/>
                </a:lnTo>
                <a:lnTo>
                  <a:pt x="423263" y="720565"/>
                </a:lnTo>
                <a:lnTo>
                  <a:pt x="473285" y="710156"/>
                </a:lnTo>
                <a:lnTo>
                  <a:pt x="522722" y="698918"/>
                </a:lnTo>
                <a:lnTo>
                  <a:pt x="571592" y="686862"/>
                </a:lnTo>
                <a:lnTo>
                  <a:pt x="619913" y="674000"/>
                </a:lnTo>
                <a:lnTo>
                  <a:pt x="667702" y="660343"/>
                </a:lnTo>
                <a:lnTo>
                  <a:pt x="714975" y="645902"/>
                </a:lnTo>
                <a:lnTo>
                  <a:pt x="761751" y="630691"/>
                </a:lnTo>
                <a:lnTo>
                  <a:pt x="808047" y="614719"/>
                </a:lnTo>
                <a:lnTo>
                  <a:pt x="853879" y="598000"/>
                </a:lnTo>
                <a:lnTo>
                  <a:pt x="899266" y="580543"/>
                </a:lnTo>
                <a:lnTo>
                  <a:pt x="944224" y="562362"/>
                </a:lnTo>
                <a:lnTo>
                  <a:pt x="988771" y="543468"/>
                </a:lnTo>
                <a:lnTo>
                  <a:pt x="1032923" y="523872"/>
                </a:lnTo>
                <a:lnTo>
                  <a:pt x="1076699" y="503586"/>
                </a:lnTo>
                <a:lnTo>
                  <a:pt x="1120115" y="482621"/>
                </a:lnTo>
                <a:lnTo>
                  <a:pt x="1163189" y="460990"/>
                </a:lnTo>
                <a:lnTo>
                  <a:pt x="1205938" y="438704"/>
                </a:lnTo>
                <a:lnTo>
                  <a:pt x="1248379" y="415774"/>
                </a:lnTo>
                <a:lnTo>
                  <a:pt x="1290529" y="392212"/>
                </a:lnTo>
                <a:lnTo>
                  <a:pt x="1332406" y="368030"/>
                </a:lnTo>
                <a:lnTo>
                  <a:pt x="1374028" y="343239"/>
                </a:lnTo>
                <a:lnTo>
                  <a:pt x="1415410" y="317851"/>
                </a:lnTo>
                <a:lnTo>
                  <a:pt x="1456571" y="291878"/>
                </a:lnTo>
                <a:lnTo>
                  <a:pt x="1497528" y="265332"/>
                </a:lnTo>
                <a:lnTo>
                  <a:pt x="1538298" y="238223"/>
                </a:lnTo>
                <a:lnTo>
                  <a:pt x="1538298" y="0"/>
                </a:lnTo>
                <a:close/>
              </a:path>
            </a:pathLst>
          </a:custGeom>
          <a:solidFill>
            <a:srgbClr val="82BC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5">
            <a:extLst>
              <a:ext uri="{FF2B5EF4-FFF2-40B4-BE49-F238E27FC236}">
                <a16:creationId xmlns:a16="http://schemas.microsoft.com/office/drawing/2014/main" id="{2E6CBAF7-C4BB-BFE3-D15A-98C224A89DA4}"/>
              </a:ext>
            </a:extLst>
          </p:cNvPr>
          <p:cNvSpPr/>
          <p:nvPr userDrawn="1"/>
        </p:nvSpPr>
        <p:spPr>
          <a:xfrm>
            <a:off x="174383" y="6342781"/>
            <a:ext cx="12017617" cy="514931"/>
          </a:xfrm>
          <a:custGeom>
            <a:avLst/>
            <a:gdLst/>
            <a:ahLst/>
            <a:cxnLst/>
            <a:rect l="l" t="t" r="r" b="b"/>
            <a:pathLst>
              <a:path w="1538605" h="534670">
                <a:moveTo>
                  <a:pt x="1538298" y="0"/>
                </a:moveTo>
                <a:lnTo>
                  <a:pt x="1497528" y="27109"/>
                </a:lnTo>
                <a:lnTo>
                  <a:pt x="1456571" y="53657"/>
                </a:lnTo>
                <a:lnTo>
                  <a:pt x="1415410" y="79631"/>
                </a:lnTo>
                <a:lnTo>
                  <a:pt x="1374028" y="105019"/>
                </a:lnTo>
                <a:lnTo>
                  <a:pt x="1332406" y="129810"/>
                </a:lnTo>
                <a:lnTo>
                  <a:pt x="1290529" y="153993"/>
                </a:lnTo>
                <a:lnTo>
                  <a:pt x="1248379" y="177555"/>
                </a:lnTo>
                <a:lnTo>
                  <a:pt x="1205938" y="200485"/>
                </a:lnTo>
                <a:lnTo>
                  <a:pt x="1163189" y="222772"/>
                </a:lnTo>
                <a:lnTo>
                  <a:pt x="1120115" y="244403"/>
                </a:lnTo>
                <a:lnTo>
                  <a:pt x="1076699" y="265367"/>
                </a:lnTo>
                <a:lnTo>
                  <a:pt x="1032923" y="285653"/>
                </a:lnTo>
                <a:lnTo>
                  <a:pt x="988771" y="305249"/>
                </a:lnTo>
                <a:lnTo>
                  <a:pt x="944224" y="324144"/>
                </a:lnTo>
                <a:lnTo>
                  <a:pt x="899266" y="342325"/>
                </a:lnTo>
                <a:lnTo>
                  <a:pt x="853879" y="359781"/>
                </a:lnTo>
                <a:lnTo>
                  <a:pt x="808047" y="376500"/>
                </a:lnTo>
                <a:lnTo>
                  <a:pt x="761751" y="392471"/>
                </a:lnTo>
                <a:lnTo>
                  <a:pt x="714975" y="407682"/>
                </a:lnTo>
                <a:lnTo>
                  <a:pt x="667702" y="422122"/>
                </a:lnTo>
                <a:lnTo>
                  <a:pt x="619913" y="435779"/>
                </a:lnTo>
                <a:lnTo>
                  <a:pt x="571592" y="448641"/>
                </a:lnTo>
                <a:lnTo>
                  <a:pt x="522722" y="460697"/>
                </a:lnTo>
                <a:lnTo>
                  <a:pt x="473285" y="471935"/>
                </a:lnTo>
                <a:lnTo>
                  <a:pt x="423263" y="482343"/>
                </a:lnTo>
                <a:lnTo>
                  <a:pt x="372641" y="491910"/>
                </a:lnTo>
                <a:lnTo>
                  <a:pt x="321400" y="500624"/>
                </a:lnTo>
                <a:lnTo>
                  <a:pt x="269524" y="508474"/>
                </a:lnTo>
                <a:lnTo>
                  <a:pt x="216994" y="515448"/>
                </a:lnTo>
                <a:lnTo>
                  <a:pt x="163794" y="521534"/>
                </a:lnTo>
                <a:lnTo>
                  <a:pt x="109906" y="526721"/>
                </a:lnTo>
                <a:lnTo>
                  <a:pt x="55314" y="530997"/>
                </a:lnTo>
                <a:lnTo>
                  <a:pt x="0" y="534350"/>
                </a:lnTo>
                <a:lnTo>
                  <a:pt x="1538298" y="534350"/>
                </a:lnTo>
                <a:lnTo>
                  <a:pt x="1538298" y="0"/>
                </a:lnTo>
                <a:close/>
              </a:path>
            </a:pathLst>
          </a:custGeom>
          <a:solidFill>
            <a:srgbClr val="82BC0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35BC-1253-2B90-75CA-0C3B079C7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4414" y="6432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3624C21-C4C6-4924-AFFB-F320F30261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2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15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6.bin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tags" Target="../tags/tag66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42" Type="http://schemas.openxmlformats.org/officeDocument/2006/relationships/tags" Target="../tags/tag69.xml"/><Relationship Id="rId47" Type="http://schemas.openxmlformats.org/officeDocument/2006/relationships/tags" Target="../tags/tag74.xml"/><Relationship Id="rId50" Type="http://schemas.openxmlformats.org/officeDocument/2006/relationships/notesSlide" Target="../notesSlides/notesSlide3.xml"/><Relationship Id="rId55" Type="http://schemas.openxmlformats.org/officeDocument/2006/relationships/chart" Target="../charts/chart3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9" Type="http://schemas.openxmlformats.org/officeDocument/2006/relationships/tags" Target="../tags/tag56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37" Type="http://schemas.openxmlformats.org/officeDocument/2006/relationships/tags" Target="../tags/tag64.xml"/><Relationship Id="rId40" Type="http://schemas.openxmlformats.org/officeDocument/2006/relationships/tags" Target="../tags/tag67.xml"/><Relationship Id="rId45" Type="http://schemas.openxmlformats.org/officeDocument/2006/relationships/tags" Target="../tags/tag72.xml"/><Relationship Id="rId53" Type="http://schemas.openxmlformats.org/officeDocument/2006/relationships/image" Target="../media/image15.jpeg"/><Relationship Id="rId58" Type="http://schemas.openxmlformats.org/officeDocument/2006/relationships/image" Target="../media/image18.png"/><Relationship Id="rId5" Type="http://schemas.openxmlformats.org/officeDocument/2006/relationships/tags" Target="../tags/tag32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tags" Target="../tags/tag62.xml"/><Relationship Id="rId43" Type="http://schemas.openxmlformats.org/officeDocument/2006/relationships/tags" Target="../tags/tag70.xml"/><Relationship Id="rId48" Type="http://schemas.openxmlformats.org/officeDocument/2006/relationships/tags" Target="../tags/tag75.xml"/><Relationship Id="rId56" Type="http://schemas.openxmlformats.org/officeDocument/2006/relationships/chart" Target="../charts/chart4.xml"/><Relationship Id="rId8" Type="http://schemas.openxmlformats.org/officeDocument/2006/relationships/tags" Target="../tags/tag35.xml"/><Relationship Id="rId51" Type="http://schemas.openxmlformats.org/officeDocument/2006/relationships/oleObject" Target="../embeddings/oleObject27.bin"/><Relationship Id="rId3" Type="http://schemas.openxmlformats.org/officeDocument/2006/relationships/tags" Target="../tags/tag30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38" Type="http://schemas.openxmlformats.org/officeDocument/2006/relationships/tags" Target="../tags/tag65.xml"/><Relationship Id="rId46" Type="http://schemas.openxmlformats.org/officeDocument/2006/relationships/tags" Target="../tags/tag73.xml"/><Relationship Id="rId59" Type="http://schemas.openxmlformats.org/officeDocument/2006/relationships/image" Target="../media/image19.svg"/><Relationship Id="rId20" Type="http://schemas.openxmlformats.org/officeDocument/2006/relationships/tags" Target="../tags/tag47.xml"/><Relationship Id="rId41" Type="http://schemas.openxmlformats.org/officeDocument/2006/relationships/tags" Target="../tags/tag68.xml"/><Relationship Id="rId54" Type="http://schemas.openxmlformats.org/officeDocument/2006/relationships/image" Target="../media/image16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tags" Target="../tags/tag63.xml"/><Relationship Id="rId49" Type="http://schemas.openxmlformats.org/officeDocument/2006/relationships/slideLayout" Target="../slideLayouts/slideLayout12.xml"/><Relationship Id="rId57" Type="http://schemas.openxmlformats.org/officeDocument/2006/relationships/chart" Target="../charts/chart5.xml"/><Relationship Id="rId10" Type="http://schemas.openxmlformats.org/officeDocument/2006/relationships/tags" Target="../tags/tag37.xml"/><Relationship Id="rId31" Type="http://schemas.openxmlformats.org/officeDocument/2006/relationships/tags" Target="../tags/tag58.xml"/><Relationship Id="rId44" Type="http://schemas.openxmlformats.org/officeDocument/2006/relationships/tags" Target="../tags/tag71.xml"/><Relationship Id="rId52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Relationship Id="rId6" Type="http://schemas.openxmlformats.org/officeDocument/2006/relationships/image" Target="../media/image15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oleObject" Target="../embeddings/oleObject29.bin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8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pfizermedinfo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edinfo.Russia@Pfizer.com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D275240-7C71-B287-31EA-59D3BFA962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275240-7C71-B287-31EA-59D3BFA96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58D5791-89B7-5F7A-0468-71DA7592C7AB}"/>
              </a:ext>
            </a:extLst>
          </p:cNvPr>
          <p:cNvSpPr txBox="1">
            <a:spLocks/>
          </p:cNvSpPr>
          <p:nvPr/>
        </p:nvSpPr>
        <p:spPr>
          <a:xfrm>
            <a:off x="1325215" y="1041814"/>
            <a:ext cx="900103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Эффективность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CDK4/6i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для лечения</a:t>
            </a:r>
          </a:p>
          <a:p>
            <a:pPr algn="l">
              <a:lnSpc>
                <a:spcPct val="100000"/>
              </a:lnSpc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HR+ HER2-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мРМЖ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 в первой линии терапии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E278C-A9F4-D24B-8B3F-1639312B6DF3}"/>
              </a:ext>
            </a:extLst>
          </p:cNvPr>
          <p:cNvSpPr txBox="1"/>
          <p:nvPr/>
        </p:nvSpPr>
        <p:spPr>
          <a:xfrm>
            <a:off x="1372842" y="3587855"/>
            <a:ext cx="1013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/>
              <a:t>Авксентьев</a:t>
            </a:r>
            <a:r>
              <a:rPr lang="ru-RU" sz="1800" dirty="0"/>
              <a:t> Н.А. и др. Опухоли женской репродуктивной системы. 2024;20(1):76</a:t>
            </a:r>
          </a:p>
        </p:txBody>
      </p:sp>
      <p:pic>
        <p:nvPicPr>
          <p:cNvPr id="2" name="Рисунок 1" descr="Изображение выглядит как Графика, графический дизайн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81FCA031-764A-8E27-FFC1-DF6ECC399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60" y="97790"/>
            <a:ext cx="1493520" cy="5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4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CD627E8-90EB-7D45-BFFC-2DE48D057B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68583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D627E8-90EB-7D45-BFFC-2DE48D057B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47" name="Text 1">
            <a:extLst>
              <a:ext uri="{FF2B5EF4-FFF2-40B4-BE49-F238E27FC236}">
                <a16:creationId xmlns:a16="http://schemas.microsoft.com/office/drawing/2014/main" id="{1B0991A7-2AC1-A54E-9905-0BF75C1F856F}"/>
              </a:ext>
            </a:extLst>
          </p:cNvPr>
          <p:cNvSpPr/>
          <p:nvPr/>
        </p:nvSpPr>
        <p:spPr>
          <a:xfrm>
            <a:off x="241300" y="285750"/>
            <a:ext cx="11696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50" b="1" dirty="0">
                <a:solidFill>
                  <a:srgbClr val="FFFFFF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Информация об исследовании</a:t>
            </a:r>
            <a:endParaRPr kumimoji="0" lang="de-DE" sz="1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sp>
        <p:nvSpPr>
          <p:cNvPr id="48" name="Нижний колонтитул 3">
            <a:extLst>
              <a:ext uri="{FF2B5EF4-FFF2-40B4-BE49-F238E27FC236}">
                <a16:creationId xmlns:a16="http://schemas.microsoft.com/office/drawing/2014/main" id="{3C42381E-F822-C443-A3EF-D6F82E6413CE}"/>
              </a:ext>
            </a:extLst>
          </p:cNvPr>
          <p:cNvSpPr txBox="1">
            <a:spLocks/>
          </p:cNvSpPr>
          <p:nvPr/>
        </p:nvSpPr>
        <p:spPr>
          <a:xfrm>
            <a:off x="241300" y="6281425"/>
            <a:ext cx="7263471" cy="33526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panose="020B0604020202020204"/>
              </a:rPr>
              <a:t>CDK4/6i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=</a:t>
            </a:r>
            <a:r>
              <a:rPr lang="de-DE" sz="1000" dirty="0">
                <a:solidFill>
                  <a:prstClr val="black"/>
                </a:solidFill>
                <a:latin typeface="Arial" panose="020B0604020202020204"/>
              </a:rPr>
              <a:t>и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нгибиторы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циклин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-зависимых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киназ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4 и 6; РКИ=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рандомизированное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контролируемое исследование;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мрРМЖ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=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местнораспространенный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рак молочной железы;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мРМЖ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=метастатический рак молочной железы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A1F92-B3C1-E040-8CC6-BBA0C82F0EB1}"/>
              </a:ext>
            </a:extLst>
          </p:cNvPr>
          <p:cNvSpPr txBox="1"/>
          <p:nvPr/>
        </p:nvSpPr>
        <p:spPr>
          <a:xfrm>
            <a:off x="6471770" y="1148904"/>
            <a:ext cx="5466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отсутствие прямых сравнительных РКИ основными источниками сведений об эффективности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CDK4/6i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становятся скорректированные непрямые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сравнения,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метаанализы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исследования на основе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данных реальной клинической практики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Поиск по базе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PubMed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/>
              </a:rPr>
              <a:t>б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ыл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проведен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на 10.09.2023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Целевая популяция: взрослые с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H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R+ HER2-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мрРМЖ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или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мРМЖ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в постменопаузе, получавшие терапию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DK4/6i</a:t>
            </a:r>
            <a:br>
              <a:rPr lang="ru-RU" sz="1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в комбинации с ИА по поводу поздних стадий заболевания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Конечные точки: общая выживаемость (ОВ), выживаемость без прогрессирования (ВБП)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В ходе первичного поиска были отобраны 2528 публикаций, из которых после первичной проверки названий и аннотаций исключили 2228 работ. Для анализа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были отобраны 19 публикаций 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на основании полнотекстовых версий работ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9EF2C-D510-24D3-4529-8B9EA2021C66}"/>
              </a:ext>
            </a:extLst>
          </p:cNvPr>
          <p:cNvSpPr txBox="1"/>
          <p:nvPr/>
        </p:nvSpPr>
        <p:spPr>
          <a:xfrm>
            <a:off x="5915662" y="6326029"/>
            <a:ext cx="6094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Авксентьев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Н.А. и др. Опухоли женской репродуктивной системы. 2024;20(1):76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0B0BD0B-5FA4-7644-AFB4-885A23F1AF1A}"/>
              </a:ext>
            </a:extLst>
          </p:cNvPr>
          <p:cNvSpPr/>
          <p:nvPr/>
        </p:nvSpPr>
        <p:spPr>
          <a:xfrm>
            <a:off x="241300" y="1009514"/>
            <a:ext cx="2836437" cy="531840"/>
          </a:xfrm>
          <a:prstGeom prst="roundRect">
            <a:avLst/>
          </a:prstGeom>
          <a:solidFill>
            <a:srgbClr val="DBCCFF"/>
          </a:solidFill>
          <a:ln>
            <a:solidFill>
              <a:srgbClr val="684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Поиск в базе данных </a:t>
            </a:r>
            <a:r>
              <a:rPr lang="en-US" sz="1400" dirty="0">
                <a:solidFill>
                  <a:schemeClr val="tx1"/>
                </a:solidFill>
              </a:rPr>
              <a:t>PubMed – 2528 </a:t>
            </a:r>
            <a:r>
              <a:rPr lang="ru-RU" sz="1400" dirty="0">
                <a:solidFill>
                  <a:schemeClr val="tx1"/>
                </a:solidFill>
              </a:rPr>
              <a:t>публикаций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189B536-B1B2-8D4F-9395-F0BFDF535A64}"/>
              </a:ext>
            </a:extLst>
          </p:cNvPr>
          <p:cNvSpPr/>
          <p:nvPr/>
        </p:nvSpPr>
        <p:spPr>
          <a:xfrm>
            <a:off x="241300" y="3268010"/>
            <a:ext cx="2836437" cy="531840"/>
          </a:xfrm>
          <a:prstGeom prst="roundRect">
            <a:avLst/>
          </a:prstGeom>
          <a:solidFill>
            <a:srgbClr val="DBCCFF"/>
          </a:solidFill>
          <a:ln>
            <a:solidFill>
              <a:srgbClr val="684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Отобрано </a:t>
            </a:r>
            <a:r>
              <a:rPr lang="en-US" sz="1400" dirty="0">
                <a:solidFill>
                  <a:schemeClr val="tx1"/>
                </a:solidFill>
              </a:rPr>
              <a:t>– </a:t>
            </a:r>
            <a:r>
              <a:rPr lang="ru-RU" sz="1400" dirty="0">
                <a:solidFill>
                  <a:schemeClr val="tx1"/>
                </a:solidFill>
              </a:rPr>
              <a:t>300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публикаций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628D5F8F-EE9F-E744-9141-8928D145475C}"/>
              </a:ext>
            </a:extLst>
          </p:cNvPr>
          <p:cNvSpPr/>
          <p:nvPr/>
        </p:nvSpPr>
        <p:spPr>
          <a:xfrm>
            <a:off x="241300" y="5526506"/>
            <a:ext cx="2836437" cy="531840"/>
          </a:xfrm>
          <a:prstGeom prst="roundRect">
            <a:avLst/>
          </a:prstGeom>
          <a:solidFill>
            <a:srgbClr val="DBCCFF"/>
          </a:solidFill>
          <a:ln>
            <a:solidFill>
              <a:srgbClr val="684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Отобрано для анализа </a:t>
            </a:r>
            <a:r>
              <a:rPr lang="en-US" sz="1400" dirty="0">
                <a:solidFill>
                  <a:schemeClr val="tx1"/>
                </a:solidFill>
              </a:rPr>
              <a:t>–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19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публикаций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13147BBB-CDCE-A440-93F3-25FAFC5B33A5}"/>
              </a:ext>
            </a:extLst>
          </p:cNvPr>
          <p:cNvSpPr/>
          <p:nvPr/>
        </p:nvSpPr>
        <p:spPr>
          <a:xfrm>
            <a:off x="3349522" y="1821198"/>
            <a:ext cx="2882236" cy="1167096"/>
          </a:xfrm>
          <a:prstGeom prst="roundRect">
            <a:avLst>
              <a:gd name="adj" fmla="val 5201"/>
            </a:avLst>
          </a:prstGeom>
          <a:solidFill>
            <a:srgbClr val="DBCCFF"/>
          </a:solidFill>
          <a:ln>
            <a:solidFill>
              <a:srgbClr val="684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1843 – иной предмет исследования</a:t>
            </a:r>
          </a:p>
          <a:p>
            <a:r>
              <a:rPr lang="ru-RU" sz="1200" dirty="0">
                <a:solidFill>
                  <a:schemeClr val="tx1"/>
                </a:solidFill>
              </a:rPr>
              <a:t>365 – не содержали данные оригинальных исследований</a:t>
            </a:r>
          </a:p>
          <a:p>
            <a:r>
              <a:rPr lang="ru-RU" sz="1200" dirty="0">
                <a:solidFill>
                  <a:schemeClr val="tx1"/>
                </a:solidFill>
              </a:rPr>
              <a:t>10 – специфические популяции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8 – иной язык исследований</a:t>
            </a:r>
          </a:p>
          <a:p>
            <a:r>
              <a:rPr lang="ru-RU" sz="1200" dirty="0">
                <a:solidFill>
                  <a:schemeClr val="tx1"/>
                </a:solidFill>
              </a:rPr>
              <a:t>2 – иные режимы терапии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2E3395C-A9AB-7642-970D-13BDFF5D75E7}"/>
              </a:ext>
            </a:extLst>
          </p:cNvPr>
          <p:cNvSpPr/>
          <p:nvPr/>
        </p:nvSpPr>
        <p:spPr>
          <a:xfrm>
            <a:off x="3349522" y="4096244"/>
            <a:ext cx="2882236" cy="1167096"/>
          </a:xfrm>
          <a:prstGeom prst="roundRect">
            <a:avLst>
              <a:gd name="adj" fmla="val 5201"/>
            </a:avLst>
          </a:prstGeom>
          <a:solidFill>
            <a:srgbClr val="DBCCFF"/>
          </a:solidFill>
          <a:ln>
            <a:solidFill>
              <a:srgbClr val="684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137 – рассматривалась единственная комбинация </a:t>
            </a:r>
            <a:r>
              <a:rPr lang="ru-RU" sz="1200" dirty="0" err="1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DK4/6i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и ИА</a:t>
            </a:r>
          </a:p>
          <a:p>
            <a:r>
              <a:rPr lang="ru-RU" sz="1200" dirty="0">
                <a:solidFill>
                  <a:schemeClr val="tx1"/>
                </a:solidFill>
              </a:rPr>
              <a:t>97 – иные клинические исходы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46 – иные режимы с </a:t>
            </a:r>
            <a:r>
              <a:rPr lang="ru-RU" sz="1200" dirty="0" err="1">
                <a:solidFill>
                  <a:schemeClr val="tx1"/>
                </a:solidFill>
              </a:rPr>
              <a:t>C</a:t>
            </a:r>
            <a:r>
              <a:rPr lang="en-US" sz="1200" dirty="0">
                <a:solidFill>
                  <a:schemeClr val="tx1"/>
                </a:solidFill>
              </a:rPr>
              <a:t>DK4/6i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1 – специфическая популяция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A7A72E0-73D3-3141-BD9B-8C04D5EEFC01}"/>
              </a:ext>
            </a:extLst>
          </p:cNvPr>
          <p:cNvCxnSpPr>
            <a:stCxn id="5" idx="2"/>
            <a:endCxn id="29" idx="0"/>
          </p:cNvCxnSpPr>
          <p:nvPr/>
        </p:nvCxnSpPr>
        <p:spPr>
          <a:xfrm>
            <a:off x="1659519" y="1541354"/>
            <a:ext cx="0" cy="1726656"/>
          </a:xfrm>
          <a:prstGeom prst="straightConnector1">
            <a:avLst/>
          </a:prstGeom>
          <a:ln>
            <a:solidFill>
              <a:srgbClr val="684C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799A90D-CCED-094D-9378-4A561BFB0480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1659519" y="3799850"/>
            <a:ext cx="0" cy="1726656"/>
          </a:xfrm>
          <a:prstGeom prst="straightConnector1">
            <a:avLst/>
          </a:prstGeom>
          <a:ln>
            <a:solidFill>
              <a:srgbClr val="684C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132B27B8-5356-1142-AA71-88834BB2CA06}"/>
              </a:ext>
            </a:extLst>
          </p:cNvPr>
          <p:cNvCxnSpPr>
            <a:stCxn id="5" idx="2"/>
            <a:endCxn id="32" idx="1"/>
          </p:cNvCxnSpPr>
          <p:nvPr/>
        </p:nvCxnSpPr>
        <p:spPr>
          <a:xfrm rot="16200000" flipH="1">
            <a:off x="2072824" y="1128048"/>
            <a:ext cx="863392" cy="1690003"/>
          </a:xfrm>
          <a:prstGeom prst="bentConnector2">
            <a:avLst/>
          </a:prstGeom>
          <a:ln>
            <a:solidFill>
              <a:srgbClr val="684C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>
            <a:extLst>
              <a:ext uri="{FF2B5EF4-FFF2-40B4-BE49-F238E27FC236}">
                <a16:creationId xmlns:a16="http://schemas.microsoft.com/office/drawing/2014/main" id="{7D6038DD-BDA5-7049-B0BD-E4C00437F3EF}"/>
              </a:ext>
            </a:extLst>
          </p:cNvPr>
          <p:cNvCxnSpPr>
            <a:cxnSpLocks/>
            <a:stCxn id="29" idx="2"/>
            <a:endCxn id="34" idx="1"/>
          </p:cNvCxnSpPr>
          <p:nvPr/>
        </p:nvCxnSpPr>
        <p:spPr>
          <a:xfrm rot="16200000" flipH="1">
            <a:off x="2064549" y="3394819"/>
            <a:ext cx="879942" cy="1690003"/>
          </a:xfrm>
          <a:prstGeom prst="bentConnector2">
            <a:avLst/>
          </a:prstGeom>
          <a:ln>
            <a:solidFill>
              <a:srgbClr val="684C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1C6092F9-EE84-3E4F-AED3-4A4AB2A6C7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2378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6092F9-EE84-3E4F-AED3-4A4AB2A6C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47" name="Text 1">
            <a:extLst>
              <a:ext uri="{FF2B5EF4-FFF2-40B4-BE49-F238E27FC236}">
                <a16:creationId xmlns:a16="http://schemas.microsoft.com/office/drawing/2014/main" id="{1B0991A7-2AC1-A54E-9905-0BF75C1F856F}"/>
              </a:ext>
            </a:extLst>
          </p:cNvPr>
          <p:cNvSpPr/>
          <p:nvPr/>
        </p:nvSpPr>
        <p:spPr>
          <a:xfrm>
            <a:off x="241300" y="285750"/>
            <a:ext cx="11696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Не обнаружено значимых отличий между </a:t>
            </a:r>
            <a:r>
              <a:rPr kumimoji="0" lang="ru-RU" sz="17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C</a:t>
            </a: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DK4/6i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по показателю ВБП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86588-6A4B-4642-B723-D252FAC51B80}"/>
              </a:ext>
            </a:extLst>
          </p:cNvPr>
          <p:cNvSpPr txBox="1"/>
          <p:nvPr/>
        </p:nvSpPr>
        <p:spPr>
          <a:xfrm>
            <a:off x="7002966" y="6426388"/>
            <a:ext cx="5007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Авксентьев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Н.А. и др. Опухоли женской репродуктивной системы. 2024;20(1):76</a:t>
            </a:r>
          </a:p>
        </p:txBody>
      </p:sp>
      <p:sp>
        <p:nvSpPr>
          <p:cNvPr id="35" name="Нижний колонтитул 3">
            <a:extLst>
              <a:ext uri="{FF2B5EF4-FFF2-40B4-BE49-F238E27FC236}">
                <a16:creationId xmlns:a16="http://schemas.microsoft.com/office/drawing/2014/main" id="{723D4D5E-2262-7441-BDFB-E6E3C1668FF0}"/>
              </a:ext>
            </a:extLst>
          </p:cNvPr>
          <p:cNvSpPr txBox="1">
            <a:spLocks/>
          </p:cNvSpPr>
          <p:nvPr/>
        </p:nvSpPr>
        <p:spPr>
          <a:xfrm>
            <a:off x="241300" y="6272394"/>
            <a:ext cx="7263471" cy="2906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/>
              <a:t>цветами обозначено преимущество в пользу того или иного препарата</a:t>
            </a:r>
            <a:endParaRPr lang="en-GB" sz="8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prstClr val="black"/>
                </a:solidFill>
                <a:latin typeface="Arial" panose="020B0604020202020204"/>
              </a:rPr>
              <a:t>CDK4/6i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=</a:t>
            </a:r>
            <a:r>
              <a:rPr lang="de-DE" sz="800" dirty="0">
                <a:solidFill>
                  <a:prstClr val="black"/>
                </a:solidFill>
                <a:latin typeface="Arial" panose="020B0604020202020204"/>
              </a:rPr>
              <a:t>и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/>
              </a:rPr>
              <a:t>нгибиторы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/>
              </a:rPr>
              <a:t>циклин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-зависимых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/>
              </a:rPr>
              <a:t>киназ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 4 и 6; ВБП=выживаемость без прогрессирования;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палбо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палбоциклиб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рибо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рибоциклиб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абема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абемациклиб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ОР=отношение рисков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D11A6B23-64C6-D143-A28B-0C3533C94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16714"/>
              </p:ext>
            </p:extLst>
          </p:nvPr>
        </p:nvGraphicFramePr>
        <p:xfrm>
          <a:off x="241300" y="989562"/>
          <a:ext cx="6025760" cy="434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901">
                  <a:extLst>
                    <a:ext uri="{9D8B030D-6E8A-4147-A177-3AD203B41FA5}">
                      <a16:colId xmlns:a16="http://schemas.microsoft.com/office/drawing/2014/main" val="490020724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1225592687"/>
                    </a:ext>
                  </a:extLst>
                </a:gridCol>
                <a:gridCol w="1594800">
                  <a:extLst>
                    <a:ext uri="{9D8B030D-6E8A-4147-A177-3AD203B41FA5}">
                      <a16:colId xmlns:a16="http://schemas.microsoft.com/office/drawing/2014/main" val="3125386118"/>
                    </a:ext>
                  </a:extLst>
                </a:gridCol>
                <a:gridCol w="1459503">
                  <a:extLst>
                    <a:ext uri="{9D8B030D-6E8A-4147-A177-3AD203B41FA5}">
                      <a16:colId xmlns:a16="http://schemas.microsoft.com/office/drawing/2014/main" val="3357175251"/>
                    </a:ext>
                  </a:extLst>
                </a:gridCol>
              </a:tblGrid>
              <a:tr h="23430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Исследование</a:t>
                      </a: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Сравнение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42092"/>
                  </a:ext>
                </a:extLst>
              </a:tr>
              <a:tr h="234303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Kahraman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en-US" sz="1000" b="1" dirty="0" err="1">
                          <a:solidFill>
                            <a:srgbClr val="EC7D31"/>
                          </a:solidFill>
                        </a:rPr>
                        <a:t>р</a:t>
                      </a:r>
                      <a:r>
                        <a:rPr lang="ru-RU" sz="1000" b="1" dirty="0">
                          <a:solidFill>
                            <a:srgbClr val="EC7D31"/>
                          </a:solidFill>
                        </a:rPr>
                        <a:t>ибо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р=0.953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80852"/>
                  </a:ext>
                </a:extLst>
              </a:tr>
              <a:tr h="234303">
                <a:tc rowSpan="3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ejuela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р=0.984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05987"/>
                  </a:ext>
                </a:extLst>
              </a:tr>
              <a:tr h="234303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р=0.241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28042"/>
                  </a:ext>
                </a:extLst>
              </a:tr>
              <a:tr h="234303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р=0.270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01147"/>
                  </a:ext>
                </a:extLst>
              </a:tr>
              <a:tr h="234303"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ueiroz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р=0.193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28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Tremblay 2018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0.90 (0.64-1.27)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198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Jhaveri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0.80 (0.58-1.11)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46812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Zhao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0.86 (0.59-1.24)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1481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79 (0.51-1.22)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2034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0.92 (0.60-1.42)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152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Ayyagari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1.02 (0.76-1.36)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422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Zhang 2018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1.00 (0.72-1.39)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12797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Giuliano 2019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0.98 (0.58-1.66)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2529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1.01 (0.59-1.70)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635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0.97 (0.53-1.78)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3183521"/>
                  </a:ext>
                </a:extLst>
              </a:tr>
            </a:tbl>
          </a:graphicData>
        </a:graphic>
      </p:graphicFrame>
      <p:graphicFrame>
        <p:nvGraphicFramePr>
          <p:cNvPr id="37" name="Таблица 8">
            <a:extLst>
              <a:ext uri="{FF2B5EF4-FFF2-40B4-BE49-F238E27FC236}">
                <a16:creationId xmlns:a16="http://schemas.microsoft.com/office/drawing/2014/main" id="{D26CA18C-BD96-1E4A-8A3C-FB82C2F82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99716"/>
              </p:ext>
            </p:extLst>
          </p:nvPr>
        </p:nvGraphicFramePr>
        <p:xfrm>
          <a:off x="6435597" y="989561"/>
          <a:ext cx="5323160" cy="5123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149">
                  <a:extLst>
                    <a:ext uri="{9D8B030D-6E8A-4147-A177-3AD203B41FA5}">
                      <a16:colId xmlns:a16="http://schemas.microsoft.com/office/drawing/2014/main" val="490020724"/>
                    </a:ext>
                  </a:extLst>
                </a:gridCol>
                <a:gridCol w="1243265">
                  <a:extLst>
                    <a:ext uri="{9D8B030D-6E8A-4147-A177-3AD203B41FA5}">
                      <a16:colId xmlns:a16="http://schemas.microsoft.com/office/drawing/2014/main" val="1225592687"/>
                    </a:ext>
                  </a:extLst>
                </a:gridCol>
                <a:gridCol w="1594926">
                  <a:extLst>
                    <a:ext uri="{9D8B030D-6E8A-4147-A177-3AD203B41FA5}">
                      <a16:colId xmlns:a16="http://schemas.microsoft.com/office/drawing/2014/main" val="3125386118"/>
                    </a:ext>
                  </a:extLst>
                </a:gridCol>
                <a:gridCol w="1365820">
                  <a:extLst>
                    <a:ext uri="{9D8B030D-6E8A-4147-A177-3AD203B41FA5}">
                      <a16:colId xmlns:a16="http://schemas.microsoft.com/office/drawing/2014/main" val="3357175251"/>
                    </a:ext>
                  </a:extLst>
                </a:gridCol>
              </a:tblGrid>
              <a:tr h="272826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Исследование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Сравнение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942092"/>
                  </a:ext>
                </a:extLst>
              </a:tr>
              <a:tr h="272826">
                <a:tc rowSpan="3"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Xie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р=0.34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681002"/>
                  </a:ext>
                </a:extLst>
              </a:tr>
              <a:tr h="272826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р=0.61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6602405"/>
                  </a:ext>
                </a:extLst>
              </a:tr>
              <a:tr h="272826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р=0.72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4647952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Petrelli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(0.7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-1.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31279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1.07 (0.75-1.53)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1583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1.04 (0.71-1.52)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36081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El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Rassy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1.07 (0.74-1.53)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2529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1.03 (0.70-1.51)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0263524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Liu 2020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1.01 (0.77-1.33)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19038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0.94 (0.70-1.26)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63896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0.93 (0.69-1.24)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044796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Liu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0.97 (0.61-1.50)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725242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1.00 (0.64-1.60)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262601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10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1.10 (0.58-1.70)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956740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Zeng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0.92 (0.76-1.12)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9998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0.98 (0.71-1.32)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543002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0.93 (0.76-1.12)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694494"/>
                  </a:ext>
                </a:extLst>
              </a:tr>
            </a:tbl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67106E19-B92A-8C4D-98C0-51EEBF7A5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090592"/>
              </p:ext>
            </p:extLst>
          </p:nvPr>
        </p:nvGraphicFramePr>
        <p:xfrm>
          <a:off x="3302114" y="2304525"/>
          <a:ext cx="1365780" cy="337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343FE5EF-75B5-0349-8DD3-12AF3DDA0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306040"/>
              </p:ext>
            </p:extLst>
          </p:nvPr>
        </p:nvGraphicFramePr>
        <p:xfrm>
          <a:off x="8904477" y="1940221"/>
          <a:ext cx="1364400" cy="448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60324612-C556-9643-8D5B-4110614539B9}"/>
              </a:ext>
            </a:extLst>
          </p:cNvPr>
          <p:cNvSpPr>
            <a:spLocks noChangeAspect="1"/>
          </p:cNvSpPr>
          <p:nvPr/>
        </p:nvSpPr>
        <p:spPr>
          <a:xfrm>
            <a:off x="4623206" y="2519955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F1C1A5E0-EFAC-924B-B9F8-CF87EB217A27}"/>
              </a:ext>
            </a:extLst>
          </p:cNvPr>
          <p:cNvSpPr>
            <a:spLocks noChangeAspect="1"/>
          </p:cNvSpPr>
          <p:nvPr/>
        </p:nvSpPr>
        <p:spPr>
          <a:xfrm>
            <a:off x="4623206" y="2816276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2DB0DE07-41A0-9F44-87F6-33FC09CEBE3E}"/>
              </a:ext>
            </a:extLst>
          </p:cNvPr>
          <p:cNvSpPr>
            <a:spLocks noChangeAspect="1"/>
          </p:cNvSpPr>
          <p:nvPr/>
        </p:nvSpPr>
        <p:spPr>
          <a:xfrm>
            <a:off x="4623206" y="3099944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33010990-0091-0746-A314-F9A3AB15D8D1}"/>
              </a:ext>
            </a:extLst>
          </p:cNvPr>
          <p:cNvSpPr>
            <a:spLocks noChangeAspect="1"/>
          </p:cNvSpPr>
          <p:nvPr/>
        </p:nvSpPr>
        <p:spPr>
          <a:xfrm>
            <a:off x="4623206" y="3383612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6C4B1EEA-6E90-9140-A30F-414AF519343A}"/>
              </a:ext>
            </a:extLst>
          </p:cNvPr>
          <p:cNvSpPr>
            <a:spLocks noChangeAspect="1"/>
          </p:cNvSpPr>
          <p:nvPr/>
        </p:nvSpPr>
        <p:spPr>
          <a:xfrm>
            <a:off x="4622791" y="3684430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DC969855-0F9D-CA40-A24F-BE7C1001B8DF}"/>
              </a:ext>
            </a:extLst>
          </p:cNvPr>
          <p:cNvSpPr>
            <a:spLocks noChangeAspect="1"/>
          </p:cNvSpPr>
          <p:nvPr/>
        </p:nvSpPr>
        <p:spPr>
          <a:xfrm>
            <a:off x="4628606" y="3967513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еугольник 21">
            <a:extLst>
              <a:ext uri="{FF2B5EF4-FFF2-40B4-BE49-F238E27FC236}">
                <a16:creationId xmlns:a16="http://schemas.microsoft.com/office/drawing/2014/main" id="{C615D47B-0EEB-EB4A-8522-B646D3792A0E}"/>
              </a:ext>
            </a:extLst>
          </p:cNvPr>
          <p:cNvSpPr>
            <a:spLocks noChangeAspect="1"/>
          </p:cNvSpPr>
          <p:nvPr/>
        </p:nvSpPr>
        <p:spPr>
          <a:xfrm>
            <a:off x="4622791" y="4265724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еугольник 22">
            <a:extLst>
              <a:ext uri="{FF2B5EF4-FFF2-40B4-BE49-F238E27FC236}">
                <a16:creationId xmlns:a16="http://schemas.microsoft.com/office/drawing/2014/main" id="{4277BB59-F7EA-5E45-98DC-609060102B24}"/>
              </a:ext>
            </a:extLst>
          </p:cNvPr>
          <p:cNvSpPr>
            <a:spLocks noChangeAspect="1"/>
          </p:cNvSpPr>
          <p:nvPr/>
        </p:nvSpPr>
        <p:spPr>
          <a:xfrm>
            <a:off x="4622791" y="4558724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08DAFA3A-438A-CA4D-A0C3-E54E302F3336}"/>
              </a:ext>
            </a:extLst>
          </p:cNvPr>
          <p:cNvSpPr>
            <a:spLocks noChangeAspect="1"/>
          </p:cNvSpPr>
          <p:nvPr/>
        </p:nvSpPr>
        <p:spPr>
          <a:xfrm>
            <a:off x="4622791" y="4842392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еугольник 24">
            <a:extLst>
              <a:ext uri="{FF2B5EF4-FFF2-40B4-BE49-F238E27FC236}">
                <a16:creationId xmlns:a16="http://schemas.microsoft.com/office/drawing/2014/main" id="{501967B6-A4AB-F447-8A0D-CEAD106BB7B1}"/>
              </a:ext>
            </a:extLst>
          </p:cNvPr>
          <p:cNvSpPr>
            <a:spLocks noChangeAspect="1"/>
          </p:cNvSpPr>
          <p:nvPr/>
        </p:nvSpPr>
        <p:spPr>
          <a:xfrm>
            <a:off x="4618929" y="5140603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D6FEFCF2-8146-1546-87E2-7C357C59B143}"/>
              </a:ext>
            </a:extLst>
          </p:cNvPr>
          <p:cNvSpPr>
            <a:spLocks noChangeAspect="1"/>
          </p:cNvSpPr>
          <p:nvPr/>
        </p:nvSpPr>
        <p:spPr>
          <a:xfrm>
            <a:off x="3252824" y="2519955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еугольник 26">
            <a:extLst>
              <a:ext uri="{FF2B5EF4-FFF2-40B4-BE49-F238E27FC236}">
                <a16:creationId xmlns:a16="http://schemas.microsoft.com/office/drawing/2014/main" id="{D87FA1B2-0297-A84D-B601-D665F6BB8232}"/>
              </a:ext>
            </a:extLst>
          </p:cNvPr>
          <p:cNvSpPr>
            <a:spLocks noChangeAspect="1"/>
          </p:cNvSpPr>
          <p:nvPr/>
        </p:nvSpPr>
        <p:spPr>
          <a:xfrm>
            <a:off x="3252824" y="2816276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еугольник 27">
            <a:extLst>
              <a:ext uri="{FF2B5EF4-FFF2-40B4-BE49-F238E27FC236}">
                <a16:creationId xmlns:a16="http://schemas.microsoft.com/office/drawing/2014/main" id="{1005738C-1259-A642-9811-E7251B31FF85}"/>
              </a:ext>
            </a:extLst>
          </p:cNvPr>
          <p:cNvSpPr>
            <a:spLocks noChangeAspect="1"/>
          </p:cNvSpPr>
          <p:nvPr/>
        </p:nvSpPr>
        <p:spPr>
          <a:xfrm>
            <a:off x="3252824" y="3099944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еугольник 28">
            <a:extLst>
              <a:ext uri="{FF2B5EF4-FFF2-40B4-BE49-F238E27FC236}">
                <a16:creationId xmlns:a16="http://schemas.microsoft.com/office/drawing/2014/main" id="{E7EC1586-0A09-0F4F-8DB2-F16F669B09F8}"/>
              </a:ext>
            </a:extLst>
          </p:cNvPr>
          <p:cNvSpPr>
            <a:spLocks noChangeAspect="1"/>
          </p:cNvSpPr>
          <p:nvPr/>
        </p:nvSpPr>
        <p:spPr>
          <a:xfrm>
            <a:off x="3252824" y="3383612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реугольник 29">
            <a:extLst>
              <a:ext uri="{FF2B5EF4-FFF2-40B4-BE49-F238E27FC236}">
                <a16:creationId xmlns:a16="http://schemas.microsoft.com/office/drawing/2014/main" id="{CA223544-90F5-6647-936D-D4823591568F}"/>
              </a:ext>
            </a:extLst>
          </p:cNvPr>
          <p:cNvSpPr>
            <a:spLocks noChangeAspect="1"/>
          </p:cNvSpPr>
          <p:nvPr/>
        </p:nvSpPr>
        <p:spPr>
          <a:xfrm>
            <a:off x="3252409" y="3684430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еугольник 30">
            <a:extLst>
              <a:ext uri="{FF2B5EF4-FFF2-40B4-BE49-F238E27FC236}">
                <a16:creationId xmlns:a16="http://schemas.microsoft.com/office/drawing/2014/main" id="{B83AB180-4AFD-3F47-B056-0274B8D606EF}"/>
              </a:ext>
            </a:extLst>
          </p:cNvPr>
          <p:cNvSpPr>
            <a:spLocks noChangeAspect="1"/>
          </p:cNvSpPr>
          <p:nvPr/>
        </p:nvSpPr>
        <p:spPr>
          <a:xfrm>
            <a:off x="3258224" y="3967513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реугольник 31">
            <a:extLst>
              <a:ext uri="{FF2B5EF4-FFF2-40B4-BE49-F238E27FC236}">
                <a16:creationId xmlns:a16="http://schemas.microsoft.com/office/drawing/2014/main" id="{B0AE3FE0-1C89-8B4B-B028-6AF31DA1E2E6}"/>
              </a:ext>
            </a:extLst>
          </p:cNvPr>
          <p:cNvSpPr>
            <a:spLocks noChangeAspect="1"/>
          </p:cNvSpPr>
          <p:nvPr/>
        </p:nvSpPr>
        <p:spPr>
          <a:xfrm>
            <a:off x="3252409" y="4265724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еугольник 35">
            <a:extLst>
              <a:ext uri="{FF2B5EF4-FFF2-40B4-BE49-F238E27FC236}">
                <a16:creationId xmlns:a16="http://schemas.microsoft.com/office/drawing/2014/main" id="{DC858C8D-09AA-AE4D-B0A9-1AEF9129DC2F}"/>
              </a:ext>
            </a:extLst>
          </p:cNvPr>
          <p:cNvSpPr>
            <a:spLocks noChangeAspect="1"/>
          </p:cNvSpPr>
          <p:nvPr/>
        </p:nvSpPr>
        <p:spPr>
          <a:xfrm>
            <a:off x="3252409" y="4558724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Треугольник 37">
            <a:extLst>
              <a:ext uri="{FF2B5EF4-FFF2-40B4-BE49-F238E27FC236}">
                <a16:creationId xmlns:a16="http://schemas.microsoft.com/office/drawing/2014/main" id="{B70212CC-BAD3-C547-AFFB-EB0CC1EE5C2C}"/>
              </a:ext>
            </a:extLst>
          </p:cNvPr>
          <p:cNvSpPr>
            <a:spLocks noChangeAspect="1"/>
          </p:cNvSpPr>
          <p:nvPr/>
        </p:nvSpPr>
        <p:spPr>
          <a:xfrm>
            <a:off x="3252409" y="4842392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реугольник 38">
            <a:extLst>
              <a:ext uri="{FF2B5EF4-FFF2-40B4-BE49-F238E27FC236}">
                <a16:creationId xmlns:a16="http://schemas.microsoft.com/office/drawing/2014/main" id="{6CBC436C-B13F-E247-83E3-1D2DB35574CF}"/>
              </a:ext>
            </a:extLst>
          </p:cNvPr>
          <p:cNvSpPr>
            <a:spLocks noChangeAspect="1"/>
          </p:cNvSpPr>
          <p:nvPr/>
        </p:nvSpPr>
        <p:spPr>
          <a:xfrm>
            <a:off x="3248547" y="5140603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реугольник 40">
            <a:extLst>
              <a:ext uri="{FF2B5EF4-FFF2-40B4-BE49-F238E27FC236}">
                <a16:creationId xmlns:a16="http://schemas.microsoft.com/office/drawing/2014/main" id="{60752A5A-8F0F-6C48-9EBB-DAECB814866D}"/>
              </a:ext>
            </a:extLst>
          </p:cNvPr>
          <p:cNvSpPr>
            <a:spLocks noChangeAspect="1"/>
          </p:cNvSpPr>
          <p:nvPr/>
        </p:nvSpPr>
        <p:spPr>
          <a:xfrm>
            <a:off x="10183570" y="2145139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реугольник 41">
            <a:extLst>
              <a:ext uri="{FF2B5EF4-FFF2-40B4-BE49-F238E27FC236}">
                <a16:creationId xmlns:a16="http://schemas.microsoft.com/office/drawing/2014/main" id="{AD90A0D9-DD44-8B4E-9FF0-2F63E7D025B8}"/>
              </a:ext>
            </a:extLst>
          </p:cNvPr>
          <p:cNvSpPr>
            <a:spLocks noChangeAspect="1"/>
          </p:cNvSpPr>
          <p:nvPr/>
        </p:nvSpPr>
        <p:spPr>
          <a:xfrm>
            <a:off x="10183570" y="2441460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реугольник 42">
            <a:extLst>
              <a:ext uri="{FF2B5EF4-FFF2-40B4-BE49-F238E27FC236}">
                <a16:creationId xmlns:a16="http://schemas.microsoft.com/office/drawing/2014/main" id="{B2C50475-AEB3-6A4C-BA86-D5FD5A75763F}"/>
              </a:ext>
            </a:extLst>
          </p:cNvPr>
          <p:cNvSpPr>
            <a:spLocks noChangeAspect="1"/>
          </p:cNvSpPr>
          <p:nvPr/>
        </p:nvSpPr>
        <p:spPr>
          <a:xfrm>
            <a:off x="10183570" y="2725128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Треугольник 47">
            <a:extLst>
              <a:ext uri="{FF2B5EF4-FFF2-40B4-BE49-F238E27FC236}">
                <a16:creationId xmlns:a16="http://schemas.microsoft.com/office/drawing/2014/main" id="{79485214-15A3-E144-AA99-DB2EF4573727}"/>
              </a:ext>
            </a:extLst>
          </p:cNvPr>
          <p:cNvSpPr>
            <a:spLocks noChangeAspect="1"/>
          </p:cNvSpPr>
          <p:nvPr/>
        </p:nvSpPr>
        <p:spPr>
          <a:xfrm>
            <a:off x="10183570" y="3008796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еугольник 48">
            <a:extLst>
              <a:ext uri="{FF2B5EF4-FFF2-40B4-BE49-F238E27FC236}">
                <a16:creationId xmlns:a16="http://schemas.microsoft.com/office/drawing/2014/main" id="{B0A96661-4ACE-974A-BE0F-797F0C3A1F00}"/>
              </a:ext>
            </a:extLst>
          </p:cNvPr>
          <p:cNvSpPr>
            <a:spLocks noChangeAspect="1"/>
          </p:cNvSpPr>
          <p:nvPr/>
        </p:nvSpPr>
        <p:spPr>
          <a:xfrm>
            <a:off x="10183155" y="3309614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еугольник 49">
            <a:extLst>
              <a:ext uri="{FF2B5EF4-FFF2-40B4-BE49-F238E27FC236}">
                <a16:creationId xmlns:a16="http://schemas.microsoft.com/office/drawing/2014/main" id="{64B747A6-EAF8-C04E-A6FC-D50223A09669}"/>
              </a:ext>
            </a:extLst>
          </p:cNvPr>
          <p:cNvSpPr>
            <a:spLocks noChangeAspect="1"/>
          </p:cNvSpPr>
          <p:nvPr/>
        </p:nvSpPr>
        <p:spPr>
          <a:xfrm>
            <a:off x="10188970" y="3592697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еугольник 50">
            <a:extLst>
              <a:ext uri="{FF2B5EF4-FFF2-40B4-BE49-F238E27FC236}">
                <a16:creationId xmlns:a16="http://schemas.microsoft.com/office/drawing/2014/main" id="{4581DFF5-EAEC-8043-86DD-A10F49C6D939}"/>
              </a:ext>
            </a:extLst>
          </p:cNvPr>
          <p:cNvSpPr>
            <a:spLocks noChangeAspect="1"/>
          </p:cNvSpPr>
          <p:nvPr/>
        </p:nvSpPr>
        <p:spPr>
          <a:xfrm>
            <a:off x="10183155" y="3890908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Треугольник 51">
            <a:extLst>
              <a:ext uri="{FF2B5EF4-FFF2-40B4-BE49-F238E27FC236}">
                <a16:creationId xmlns:a16="http://schemas.microsoft.com/office/drawing/2014/main" id="{0D47E172-EBFF-D84C-B1A5-193F76F6B5DC}"/>
              </a:ext>
            </a:extLst>
          </p:cNvPr>
          <p:cNvSpPr>
            <a:spLocks noChangeAspect="1"/>
          </p:cNvSpPr>
          <p:nvPr/>
        </p:nvSpPr>
        <p:spPr>
          <a:xfrm>
            <a:off x="10183155" y="4183908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Треугольник 52">
            <a:extLst>
              <a:ext uri="{FF2B5EF4-FFF2-40B4-BE49-F238E27FC236}">
                <a16:creationId xmlns:a16="http://schemas.microsoft.com/office/drawing/2014/main" id="{7B2769F5-63D9-E342-B86A-C8117BC69223}"/>
              </a:ext>
            </a:extLst>
          </p:cNvPr>
          <p:cNvSpPr>
            <a:spLocks noChangeAspect="1"/>
          </p:cNvSpPr>
          <p:nvPr/>
        </p:nvSpPr>
        <p:spPr>
          <a:xfrm>
            <a:off x="10183155" y="4458784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Треугольник 53">
            <a:extLst>
              <a:ext uri="{FF2B5EF4-FFF2-40B4-BE49-F238E27FC236}">
                <a16:creationId xmlns:a16="http://schemas.microsoft.com/office/drawing/2014/main" id="{7B905B91-BB3F-E141-935A-787D132458DC}"/>
              </a:ext>
            </a:extLst>
          </p:cNvPr>
          <p:cNvSpPr>
            <a:spLocks noChangeAspect="1"/>
          </p:cNvSpPr>
          <p:nvPr/>
        </p:nvSpPr>
        <p:spPr>
          <a:xfrm>
            <a:off x="10179293" y="4756995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Треугольник 54">
            <a:extLst>
              <a:ext uri="{FF2B5EF4-FFF2-40B4-BE49-F238E27FC236}">
                <a16:creationId xmlns:a16="http://schemas.microsoft.com/office/drawing/2014/main" id="{7600FC6D-3AB1-B646-87D0-1B37FA23C2E3}"/>
              </a:ext>
            </a:extLst>
          </p:cNvPr>
          <p:cNvSpPr>
            <a:spLocks noChangeAspect="1"/>
          </p:cNvSpPr>
          <p:nvPr/>
        </p:nvSpPr>
        <p:spPr>
          <a:xfrm>
            <a:off x="10191577" y="5037829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Треугольник 55">
            <a:extLst>
              <a:ext uri="{FF2B5EF4-FFF2-40B4-BE49-F238E27FC236}">
                <a16:creationId xmlns:a16="http://schemas.microsoft.com/office/drawing/2014/main" id="{0AF3035E-DEE9-5C49-873E-3173525359C4}"/>
              </a:ext>
            </a:extLst>
          </p:cNvPr>
          <p:cNvSpPr>
            <a:spLocks noChangeAspect="1"/>
          </p:cNvSpPr>
          <p:nvPr/>
        </p:nvSpPr>
        <p:spPr>
          <a:xfrm>
            <a:off x="10185762" y="5336040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Треугольник 56">
            <a:extLst>
              <a:ext uri="{FF2B5EF4-FFF2-40B4-BE49-F238E27FC236}">
                <a16:creationId xmlns:a16="http://schemas.microsoft.com/office/drawing/2014/main" id="{0825D856-7C87-9648-B967-D75DB0F62378}"/>
              </a:ext>
            </a:extLst>
          </p:cNvPr>
          <p:cNvSpPr>
            <a:spLocks noChangeAspect="1"/>
          </p:cNvSpPr>
          <p:nvPr/>
        </p:nvSpPr>
        <p:spPr>
          <a:xfrm>
            <a:off x="10185762" y="5629040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Треугольник 57">
            <a:extLst>
              <a:ext uri="{FF2B5EF4-FFF2-40B4-BE49-F238E27FC236}">
                <a16:creationId xmlns:a16="http://schemas.microsoft.com/office/drawing/2014/main" id="{99587B09-5EB0-0246-911E-EB96A2DA1584}"/>
              </a:ext>
            </a:extLst>
          </p:cNvPr>
          <p:cNvSpPr>
            <a:spLocks noChangeAspect="1"/>
          </p:cNvSpPr>
          <p:nvPr/>
        </p:nvSpPr>
        <p:spPr>
          <a:xfrm>
            <a:off x="10185762" y="5912708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реугольник 59">
            <a:extLst>
              <a:ext uri="{FF2B5EF4-FFF2-40B4-BE49-F238E27FC236}">
                <a16:creationId xmlns:a16="http://schemas.microsoft.com/office/drawing/2014/main" id="{522DB5C5-1ECB-9D4F-8F20-7A83A8D880F5}"/>
              </a:ext>
            </a:extLst>
          </p:cNvPr>
          <p:cNvSpPr>
            <a:spLocks noChangeAspect="1"/>
          </p:cNvSpPr>
          <p:nvPr/>
        </p:nvSpPr>
        <p:spPr>
          <a:xfrm>
            <a:off x="8875503" y="2145687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Треугольник 60">
            <a:extLst>
              <a:ext uri="{FF2B5EF4-FFF2-40B4-BE49-F238E27FC236}">
                <a16:creationId xmlns:a16="http://schemas.microsoft.com/office/drawing/2014/main" id="{D2AF5FB4-7F28-784B-A421-AA67683540F6}"/>
              </a:ext>
            </a:extLst>
          </p:cNvPr>
          <p:cNvSpPr>
            <a:spLocks noChangeAspect="1"/>
          </p:cNvSpPr>
          <p:nvPr/>
        </p:nvSpPr>
        <p:spPr>
          <a:xfrm>
            <a:off x="8875503" y="2442008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Треугольник 61">
            <a:extLst>
              <a:ext uri="{FF2B5EF4-FFF2-40B4-BE49-F238E27FC236}">
                <a16:creationId xmlns:a16="http://schemas.microsoft.com/office/drawing/2014/main" id="{C7EBA8A1-8939-B146-92E0-F2486ACCA108}"/>
              </a:ext>
            </a:extLst>
          </p:cNvPr>
          <p:cNvSpPr>
            <a:spLocks noChangeAspect="1"/>
          </p:cNvSpPr>
          <p:nvPr/>
        </p:nvSpPr>
        <p:spPr>
          <a:xfrm>
            <a:off x="8875503" y="2725676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еугольник 62">
            <a:extLst>
              <a:ext uri="{FF2B5EF4-FFF2-40B4-BE49-F238E27FC236}">
                <a16:creationId xmlns:a16="http://schemas.microsoft.com/office/drawing/2014/main" id="{9CE31A80-6AF8-3649-9635-631AA5229296}"/>
              </a:ext>
            </a:extLst>
          </p:cNvPr>
          <p:cNvSpPr>
            <a:spLocks noChangeAspect="1"/>
          </p:cNvSpPr>
          <p:nvPr/>
        </p:nvSpPr>
        <p:spPr>
          <a:xfrm>
            <a:off x="8875503" y="3009344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Треугольник 63">
            <a:extLst>
              <a:ext uri="{FF2B5EF4-FFF2-40B4-BE49-F238E27FC236}">
                <a16:creationId xmlns:a16="http://schemas.microsoft.com/office/drawing/2014/main" id="{9A99DA29-3E0A-D245-A849-89A88E0568D0}"/>
              </a:ext>
            </a:extLst>
          </p:cNvPr>
          <p:cNvSpPr>
            <a:spLocks noChangeAspect="1"/>
          </p:cNvSpPr>
          <p:nvPr/>
        </p:nvSpPr>
        <p:spPr>
          <a:xfrm>
            <a:off x="8875088" y="3310162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Треугольник 64">
            <a:extLst>
              <a:ext uri="{FF2B5EF4-FFF2-40B4-BE49-F238E27FC236}">
                <a16:creationId xmlns:a16="http://schemas.microsoft.com/office/drawing/2014/main" id="{B7B490C4-B9AA-3943-A699-3FD6994FAF15}"/>
              </a:ext>
            </a:extLst>
          </p:cNvPr>
          <p:cNvSpPr>
            <a:spLocks noChangeAspect="1"/>
          </p:cNvSpPr>
          <p:nvPr/>
        </p:nvSpPr>
        <p:spPr>
          <a:xfrm>
            <a:off x="8880903" y="3593245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Треугольник 65">
            <a:extLst>
              <a:ext uri="{FF2B5EF4-FFF2-40B4-BE49-F238E27FC236}">
                <a16:creationId xmlns:a16="http://schemas.microsoft.com/office/drawing/2014/main" id="{3EB4D7B9-4936-DF44-9898-D321DAC18E90}"/>
              </a:ext>
            </a:extLst>
          </p:cNvPr>
          <p:cNvSpPr>
            <a:spLocks noChangeAspect="1"/>
          </p:cNvSpPr>
          <p:nvPr/>
        </p:nvSpPr>
        <p:spPr>
          <a:xfrm>
            <a:off x="8875088" y="3891456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Треугольник 66">
            <a:extLst>
              <a:ext uri="{FF2B5EF4-FFF2-40B4-BE49-F238E27FC236}">
                <a16:creationId xmlns:a16="http://schemas.microsoft.com/office/drawing/2014/main" id="{7F4513E9-7927-8A47-BC6B-A947B4680DD6}"/>
              </a:ext>
            </a:extLst>
          </p:cNvPr>
          <p:cNvSpPr>
            <a:spLocks noChangeAspect="1"/>
          </p:cNvSpPr>
          <p:nvPr/>
        </p:nvSpPr>
        <p:spPr>
          <a:xfrm>
            <a:off x="8875088" y="4184456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Треугольник 67">
            <a:extLst>
              <a:ext uri="{FF2B5EF4-FFF2-40B4-BE49-F238E27FC236}">
                <a16:creationId xmlns:a16="http://schemas.microsoft.com/office/drawing/2014/main" id="{F33739C9-E7A9-5541-B059-12442A4F88DA}"/>
              </a:ext>
            </a:extLst>
          </p:cNvPr>
          <p:cNvSpPr>
            <a:spLocks noChangeAspect="1"/>
          </p:cNvSpPr>
          <p:nvPr/>
        </p:nvSpPr>
        <p:spPr>
          <a:xfrm>
            <a:off x="8875088" y="4459332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Треугольник 68">
            <a:extLst>
              <a:ext uri="{FF2B5EF4-FFF2-40B4-BE49-F238E27FC236}">
                <a16:creationId xmlns:a16="http://schemas.microsoft.com/office/drawing/2014/main" id="{FF18FE37-3017-B443-945A-49E01BFDF511}"/>
              </a:ext>
            </a:extLst>
          </p:cNvPr>
          <p:cNvSpPr>
            <a:spLocks noChangeAspect="1"/>
          </p:cNvSpPr>
          <p:nvPr/>
        </p:nvSpPr>
        <p:spPr>
          <a:xfrm>
            <a:off x="8871226" y="4757543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еугольник 69">
            <a:extLst>
              <a:ext uri="{FF2B5EF4-FFF2-40B4-BE49-F238E27FC236}">
                <a16:creationId xmlns:a16="http://schemas.microsoft.com/office/drawing/2014/main" id="{AA91F14C-EE92-4146-A01D-B1B108950AEB}"/>
              </a:ext>
            </a:extLst>
          </p:cNvPr>
          <p:cNvSpPr>
            <a:spLocks noChangeAspect="1"/>
          </p:cNvSpPr>
          <p:nvPr/>
        </p:nvSpPr>
        <p:spPr>
          <a:xfrm>
            <a:off x="8883510" y="5038377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еугольник 70">
            <a:extLst>
              <a:ext uri="{FF2B5EF4-FFF2-40B4-BE49-F238E27FC236}">
                <a16:creationId xmlns:a16="http://schemas.microsoft.com/office/drawing/2014/main" id="{4B7BF4C5-2C6A-3A49-A632-B92D2E141D92}"/>
              </a:ext>
            </a:extLst>
          </p:cNvPr>
          <p:cNvSpPr>
            <a:spLocks noChangeAspect="1"/>
          </p:cNvSpPr>
          <p:nvPr/>
        </p:nvSpPr>
        <p:spPr>
          <a:xfrm>
            <a:off x="8877695" y="5336588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Треугольник 71">
            <a:extLst>
              <a:ext uri="{FF2B5EF4-FFF2-40B4-BE49-F238E27FC236}">
                <a16:creationId xmlns:a16="http://schemas.microsoft.com/office/drawing/2014/main" id="{7E786E89-5B3B-CB4C-9F97-C99192D6E686}"/>
              </a:ext>
            </a:extLst>
          </p:cNvPr>
          <p:cNvSpPr>
            <a:spLocks noChangeAspect="1"/>
          </p:cNvSpPr>
          <p:nvPr/>
        </p:nvSpPr>
        <p:spPr>
          <a:xfrm>
            <a:off x="8877695" y="5629588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Треугольник 72">
            <a:extLst>
              <a:ext uri="{FF2B5EF4-FFF2-40B4-BE49-F238E27FC236}">
                <a16:creationId xmlns:a16="http://schemas.microsoft.com/office/drawing/2014/main" id="{32A38326-C2BB-C949-BC71-E27C794365EE}"/>
              </a:ext>
            </a:extLst>
          </p:cNvPr>
          <p:cNvSpPr>
            <a:spLocks noChangeAspect="1"/>
          </p:cNvSpPr>
          <p:nvPr/>
        </p:nvSpPr>
        <p:spPr>
          <a:xfrm>
            <a:off x="8877695" y="5913256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8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1C6092F9-EE84-3E4F-AED3-4A4AB2A6C7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230767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1" imgW="7772400" imgH="10058400" progId="TCLayout.ActiveDocument.1">
                  <p:embed/>
                </p:oleObj>
              </mc:Choice>
              <mc:Fallback>
                <p:oleObj name="Слайд think-cell" r:id="rId51" imgW="7772400" imgH="10058400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6092F9-EE84-3E4F-AED3-4A4AB2A6C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3"/>
          <a:srcRect/>
          <a:stretch/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4"/>
          <a:srcRect/>
          <a:stretch/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47" name="Text 1">
            <a:extLst>
              <a:ext uri="{FF2B5EF4-FFF2-40B4-BE49-F238E27FC236}">
                <a16:creationId xmlns:a16="http://schemas.microsoft.com/office/drawing/2014/main" id="{1B0991A7-2AC1-A54E-9905-0BF75C1F856F}"/>
              </a:ext>
            </a:extLst>
          </p:cNvPr>
          <p:cNvSpPr/>
          <p:nvPr/>
        </p:nvSpPr>
        <p:spPr>
          <a:xfrm>
            <a:off x="241300" y="285750"/>
            <a:ext cx="11696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Не обнаружено значимых отличий между </a:t>
            </a:r>
            <a:r>
              <a:rPr kumimoji="0" lang="ru-RU" sz="17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C</a:t>
            </a: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DK4/6i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по показателю ВБП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86588-6A4B-4642-B723-D252FAC51B80}"/>
              </a:ext>
            </a:extLst>
          </p:cNvPr>
          <p:cNvSpPr txBox="1"/>
          <p:nvPr/>
        </p:nvSpPr>
        <p:spPr>
          <a:xfrm>
            <a:off x="7002966" y="6426388"/>
            <a:ext cx="5007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Авксентьев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Н.А. и др. Опухоли женской репродуктивной системы. 2024;20(1):76</a:t>
            </a:r>
          </a:p>
        </p:txBody>
      </p:sp>
      <p:sp>
        <p:nvSpPr>
          <p:cNvPr id="35" name="Нижний колонтитул 3">
            <a:extLst>
              <a:ext uri="{FF2B5EF4-FFF2-40B4-BE49-F238E27FC236}">
                <a16:creationId xmlns:a16="http://schemas.microsoft.com/office/drawing/2014/main" id="{723D4D5E-2262-7441-BDFB-E6E3C1668FF0}"/>
              </a:ext>
            </a:extLst>
          </p:cNvPr>
          <p:cNvSpPr txBox="1">
            <a:spLocks/>
          </p:cNvSpPr>
          <p:nvPr/>
        </p:nvSpPr>
        <p:spPr>
          <a:xfrm>
            <a:off x="241300" y="6236821"/>
            <a:ext cx="7263471" cy="2906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Каждый столбец – отдельное исследование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ВБП=выживаемость без прогрессирования; ГТ=гормональная терапия;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ИА=ингибитор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/>
              </a:rPr>
              <a:t>ароматазы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;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НД=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не достигнуто; С</a:t>
            </a:r>
            <a:r>
              <a:rPr lang="en-US" sz="800" dirty="0">
                <a:solidFill>
                  <a:prstClr val="black"/>
                </a:solidFill>
                <a:latin typeface="Arial" panose="020B0604020202020204"/>
              </a:rPr>
              <a:t>DK4/6i=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ингибиторы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/>
              </a:rPr>
              <a:t>циклин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-зависимых </a:t>
            </a:r>
            <a:r>
              <a:rPr lang="ru-RU" sz="800" dirty="0" err="1">
                <a:solidFill>
                  <a:prstClr val="black"/>
                </a:solidFill>
                <a:latin typeface="Arial" panose="020B0604020202020204"/>
              </a:rPr>
              <a:t>киназ</a:t>
            </a:r>
            <a:r>
              <a:rPr lang="ru-RU" sz="800" dirty="0">
                <a:solidFill>
                  <a:prstClr val="black"/>
                </a:solidFill>
                <a:latin typeface="Arial" panose="020B0604020202020204"/>
              </a:rPr>
              <a:t> 4 и 6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C1BEC-A22B-E948-BF27-4F334BA34948}"/>
              </a:ext>
            </a:extLst>
          </p:cNvPr>
          <p:cNvSpPr txBox="1"/>
          <p:nvPr/>
        </p:nvSpPr>
        <p:spPr>
          <a:xfrm>
            <a:off x="241299" y="917759"/>
            <a:ext cx="1169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Практически во всей исследованиях не показано преимуществ какого-либо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DK4/6i 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по отношению к другим препаратам класса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Таким образом, на данный момент нельзя сделать выводы о преимуществах какого-либо C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DK4/6i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 в отношении ОВ</a:t>
            </a:r>
          </a:p>
        </p:txBody>
      </p:sp>
      <p:graphicFrame>
        <p:nvGraphicFramePr>
          <p:cNvPr id="294" name="Chart 3">
            <a:extLst>
              <a:ext uri="{FF2B5EF4-FFF2-40B4-BE49-F238E27FC236}">
                <a16:creationId xmlns:a16="http://schemas.microsoft.com/office/drawing/2014/main" id="{31BB7854-557F-354E-B96B-148C6489704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533530"/>
              </p:ext>
            </p:extLst>
          </p:nvPr>
        </p:nvGraphicFramePr>
        <p:xfrm>
          <a:off x="1668463" y="2157413"/>
          <a:ext cx="1592262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32" name="Текст 2">
            <a:extLst>
              <a:ext uri="{FF2B5EF4-FFF2-40B4-BE49-F238E27FC236}">
                <a16:creationId xmlns:a16="http://schemas.microsoft.com/office/drawing/2014/main" id="{406694F9-C295-3E4F-9E83-CFE12A9C824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47713" y="2765425"/>
            <a:ext cx="885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076F19F-F4D3-4E75-A8E6-A59D89C7FEB7}" type="datetime'''''P''A''L''O''M''''''''''''A''-''''''''''''''2'''''''''''">
              <a:rPr lang="de-DE" altLang="en-US" sz="1400" smtClean="0"/>
              <a:pPr/>
              <a:t>PALOMA-2</a:t>
            </a:fld>
            <a:endParaRPr lang="ru-RU" sz="1400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009F4A06-F4A3-044B-9728-C5639FFABE0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82588" y="3178175"/>
            <a:ext cx="1250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D72F5E6-D92F-4741-98D8-F7DAF3C93B00}" type="datetime'1''''''''-я л''''и''''н''''''ия ''''''+'''''''' И''А'''''''">
              <a:rPr lang="ru-RU" altLang="en-US" sz="1400" smtClean="0"/>
              <a:pPr/>
              <a:t>1-я линия + ИА</a:t>
            </a:fld>
            <a:endParaRPr lang="ru-RU" sz="1400" dirty="0"/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1C731680-2E62-0B4E-BF6E-75C8E02BBA6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69888" y="3592513"/>
            <a:ext cx="1263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D92AE28-5C24-4A97-A198-DA7BB0562EAE}" type="datetime'''''''В''се ''л''и''''''н''и''и'''' +'' Г''''''''Т'">
              <a:rPr lang="ru-RU" altLang="en-US" sz="1400" smtClean="0"/>
              <a:pPr/>
              <a:t>Все линии + ГТ</a:t>
            </a:fld>
            <a:endParaRPr lang="ru-RU" sz="1400" dirty="0"/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4A1E4EDB-3A18-8540-BDCB-9DA58EE0A1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25450" y="4006850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D88997-88A3-4316-A5AA-0A98AF0F1F3C}" type="datetime'''''1''-''я ''''''ли''н''ия'''' + ''Г''''''''''Т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190EE1AB-43AF-4A40-ACF1-4BCA830170C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25450" y="4421188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E7752DC-D476-4065-8A74-00263F9191BD}" type="datetime'''1''''-я ''''л''и''н''и''я ''+'''' ''''Г''''''Т''''''''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362B05B2-4FC8-1745-B637-C8BBDCF374F2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425450" y="4833938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04463C-1479-4F2E-AAC4-AE55574D687A}" type="datetime'''''''''1''''''''-я'' ли''н''и''я'''' +'' ''Г''''Т''''''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4B3B7930-EEEA-4F4A-948F-76CD4FB564E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282700" y="5248275"/>
            <a:ext cx="350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9CBE439-B14E-4371-8498-4CD15CC6AF8D}" type="datetime'''''''''''''''+И''''А'''''''''''''''''''''''''''''''''''''">
              <a:rPr lang="ru-RU" altLang="en-US" sz="1400" smtClean="0"/>
              <a:pPr/>
              <a:t>+ИА</a:t>
            </a:fld>
            <a:endParaRPr lang="ru-RU" sz="1400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7CA2AEFC-510C-234F-9B75-C885348CB90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369888" y="5662613"/>
            <a:ext cx="1263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087F77-640D-4742-8815-8079363DA558}" type="datetime'''''В''се'''' л''''ин''и''и'' ''+'''''''' ''''''''Г''Т'''">
              <a:rPr lang="ru-RU" altLang="en-US" sz="1400" smtClean="0"/>
              <a:pPr/>
              <a:t>Все линии + ГТ</a:t>
            </a:fld>
            <a:endParaRPr lang="ru-RU" sz="1400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41B50C3D-FE08-0E48-BAE5-7A575BA5B7E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747713" y="2351088"/>
            <a:ext cx="885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C41C0E9-F8DE-4EA6-9D53-15876B8B0BD4}" type="datetime'''P''ALO''''M''A''''''''''''''''-1'''''''''''''''''">
              <a:rPr lang="de-DE" altLang="en-US" sz="1400" smtClean="0"/>
              <a:pPr/>
              <a:t>PALOMA-1</a:t>
            </a:fld>
            <a:endParaRPr lang="ru-RU" sz="1400" dirty="0"/>
          </a:p>
        </p:txBody>
      </p:sp>
      <p:sp>
        <p:nvSpPr>
          <p:cNvPr id="93" name="Текст 2">
            <a:extLst>
              <a:ext uri="{FF2B5EF4-FFF2-40B4-BE49-F238E27FC236}">
                <a16:creationId xmlns:a16="http://schemas.microsoft.com/office/drawing/2014/main" id="{DFCF7C9D-1B56-D14C-A211-7DB015ADE456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954338" y="276542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9B26DF-20F0-41E4-BBD0-FA20C276D180}" type="datetime'''''''''''''''''2''''''''''''''''4.''''''''''8'''''''''''">
              <a:rPr lang="ru-RU" altLang="en-US" sz="1400" smtClean="0"/>
              <a:pPr/>
              <a:t>24.8</a:t>
            </a:fld>
            <a:endParaRPr lang="ru-RU" sz="1400" dirty="0"/>
          </a:p>
        </p:txBody>
      </p:sp>
      <p:sp>
        <p:nvSpPr>
          <p:cNvPr id="98" name="Текст 2">
            <a:extLst>
              <a:ext uri="{FF2B5EF4-FFF2-40B4-BE49-F238E27FC236}">
                <a16:creationId xmlns:a16="http://schemas.microsoft.com/office/drawing/2014/main" id="{8C447EB4-269D-B448-8AC2-7EE8E4E03426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790825" y="317817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8B97EF9-9D21-49F0-8D26-E7AFA4BA0025}" type="datetime'''2''''1''''''''''''.''''4'''''''''''''''''''''''''''''''">
              <a:rPr lang="ru-RU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21.4</a:t>
            </a:fld>
            <a:endParaRPr lang="ru-RU" sz="1400" dirty="0"/>
          </a:p>
        </p:txBody>
      </p:sp>
      <p:sp>
        <p:nvSpPr>
          <p:cNvPr id="99" name="Текст 2">
            <a:extLst>
              <a:ext uri="{FF2B5EF4-FFF2-40B4-BE49-F238E27FC236}">
                <a16:creationId xmlns:a16="http://schemas.microsoft.com/office/drawing/2014/main" id="{9584B45C-0039-FE47-8619-D64FAF552AE8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3203575" y="3592513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E5C969-2A6F-44FC-9113-091FCF820307}" type="datetime'''''''''''''''3''''0''''''''''''''.''''''''''''''''''''''0'">
              <a:rPr lang="ru-RU" altLang="en-US" sz="14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30.0</a:t>
            </a:fld>
            <a:endParaRPr lang="ru-RU" sz="1400" b="1" dirty="0"/>
          </a:p>
        </p:txBody>
      </p:sp>
      <p:sp>
        <p:nvSpPr>
          <p:cNvPr id="100" name="Текст 2">
            <a:extLst>
              <a:ext uri="{FF2B5EF4-FFF2-40B4-BE49-F238E27FC236}">
                <a16:creationId xmlns:a16="http://schemas.microsoft.com/office/drawing/2014/main" id="{5C9B5DC1-F6CD-E14E-8439-BC2035061F13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2916238" y="4006850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13A1929-4053-4F06-B54D-0D3306A3F873}" type="datetime'''2''4''.''0'''''''">
              <a:rPr lang="ru-RU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24.0</a:t>
            </a:fld>
            <a:endParaRPr lang="ru-RU" sz="1400" dirty="0"/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id="{5EF9D2AB-E9C1-014E-BF74-1D99A6963CE3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2668588" y="442118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24538B-04EA-45AE-88E7-095208C50CFC}" type="datetime'''''''''''''''''''''''''1''8''''''''.8'''''''''''''''''''">
              <a:rPr lang="ru-RU" altLang="en-US" sz="1400" b="1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18.8</a:t>
            </a:fld>
            <a:endParaRPr lang="ru-RU" sz="1400" b="1" dirty="0"/>
          </a:p>
        </p:txBody>
      </p:sp>
      <p:sp>
        <p:nvSpPr>
          <p:cNvPr id="102" name="Текст 2">
            <a:extLst>
              <a:ext uri="{FF2B5EF4-FFF2-40B4-BE49-F238E27FC236}">
                <a16:creationId xmlns:a16="http://schemas.microsoft.com/office/drawing/2014/main" id="{2748AF28-1919-1E4B-8D2C-1A8CDF6F3532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3101975" y="483393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E4D7A1D-93FA-46CB-AFA5-68591F3F3649}" type="datetime'''''''''27''''''.''''''''''''''''''9'''''''''''''''''''''">
              <a:rPr lang="ru-RU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27.9</a:t>
            </a:fld>
            <a:endParaRPr lang="ru-RU" sz="1400" dirty="0"/>
          </a:p>
        </p:txBody>
      </p:sp>
      <p:sp>
        <p:nvSpPr>
          <p:cNvPr id="103" name="Текст 2">
            <a:extLst>
              <a:ext uri="{FF2B5EF4-FFF2-40B4-BE49-F238E27FC236}">
                <a16:creationId xmlns:a16="http://schemas.microsoft.com/office/drawing/2014/main" id="{2C5A2C07-FEDF-5C4D-958F-6962CA3F21F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3011488" y="524827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525FA5-393C-4AE9-A70F-E032949552BF}" type="datetime'''''''''''26.''''''0'''''''''">
              <a:rPr lang="ru-RU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26.0</a:t>
            </a:fld>
            <a:endParaRPr lang="ru-RU" sz="1400" dirty="0"/>
          </a:p>
        </p:txBody>
      </p:sp>
      <p:sp>
        <p:nvSpPr>
          <p:cNvPr id="104" name="Текст 2">
            <a:extLst>
              <a:ext uri="{FF2B5EF4-FFF2-40B4-BE49-F238E27FC236}">
                <a16:creationId xmlns:a16="http://schemas.microsoft.com/office/drawing/2014/main" id="{1126AE06-6C6D-144E-8A79-89671D7299F5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865438" y="5662613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8E185C-FCB6-41A9-A046-393983698182}" type="datetime'''''22''''''''''''''''.''''''''9'''''''''''''''''">
              <a:rPr lang="ru-RU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22.9</a:t>
            </a:fld>
            <a:endParaRPr lang="ru-RU" sz="1400" dirty="0"/>
          </a:p>
        </p:txBody>
      </p:sp>
      <p:sp>
        <p:nvSpPr>
          <p:cNvPr id="97" name="Текст 2">
            <a:extLst>
              <a:ext uri="{FF2B5EF4-FFF2-40B4-BE49-F238E27FC236}">
                <a16:creationId xmlns:a16="http://schemas.microsoft.com/office/drawing/2014/main" id="{4C19151D-C16F-CC40-B433-F41BE7382E65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736850" y="235108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66610D2-C70B-4065-AB7C-FEC8BDA4FEEB}" type="datetime'''''''''''''''2''''''''''''''''''''''''0''''''''''.2'">
              <a:rPr lang="ru-RU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20.2</a:t>
            </a:fld>
            <a:endParaRPr lang="ru-RU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9D6F832-AE4E-694A-A3FA-3DE5735CA98D}"/>
              </a:ext>
            </a:extLst>
          </p:cNvPr>
          <p:cNvSpPr txBox="1"/>
          <p:nvPr/>
        </p:nvSpPr>
        <p:spPr>
          <a:xfrm>
            <a:off x="241299" y="1565275"/>
            <a:ext cx="3667864" cy="306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ВБП в разных исследованиях, месяцы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69DF2FC-E53C-0D4F-AA79-D45D19A48208}"/>
              </a:ext>
            </a:extLst>
          </p:cNvPr>
          <p:cNvSpPr txBox="1"/>
          <p:nvPr/>
        </p:nvSpPr>
        <p:spPr>
          <a:xfrm>
            <a:off x="1667573" y="1863725"/>
            <a:ext cx="1393138" cy="306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684C8C"/>
                </a:solidFill>
              </a:rPr>
              <a:t>Палбоциклиб</a:t>
            </a:r>
            <a:endParaRPr lang="ru-RU" sz="1400" b="1" dirty="0">
              <a:solidFill>
                <a:srgbClr val="684C8C"/>
              </a:solidFill>
            </a:endParaRPr>
          </a:p>
        </p:txBody>
      </p:sp>
      <p:graphicFrame>
        <p:nvGraphicFramePr>
          <p:cNvPr id="295" name="Chart 3">
            <a:extLst>
              <a:ext uri="{FF2B5EF4-FFF2-40B4-BE49-F238E27FC236}">
                <a16:creationId xmlns:a16="http://schemas.microsoft.com/office/drawing/2014/main" id="{8E7A9B0B-48BE-7B48-BCF5-007DB6A3F2DA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36935680"/>
              </p:ext>
            </p:extLst>
          </p:nvPr>
        </p:nvGraphicFramePr>
        <p:xfrm>
          <a:off x="5400675" y="2157413"/>
          <a:ext cx="1592263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141" name="Текст 2">
            <a:extLst>
              <a:ext uri="{FF2B5EF4-FFF2-40B4-BE49-F238E27FC236}">
                <a16:creationId xmlns:a16="http://schemas.microsoft.com/office/drawing/2014/main" id="{EE129D73-6E7E-DE44-9C9D-DCB54664E7F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4114800" y="2765425"/>
            <a:ext cx="1250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7DA14C6-12C6-41EA-A16C-47F8DA103848}" type="datetime'1''''''-я ''''л''и''''''н''''и''я ''''''+'' ''''И''А'''''">
              <a:rPr lang="ru-RU" altLang="en-US" sz="1400" smtClean="0"/>
              <a:pPr/>
              <a:t>1-я линия + ИА</a:t>
            </a:fld>
            <a:endParaRPr lang="ru-RU" sz="1400" dirty="0"/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415650BD-B209-FF45-B078-6F115FE988F4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4102100" y="3178175"/>
            <a:ext cx="1263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1E5817-1703-405F-B5F4-632A2537D147}" type="datetime'''Все'''''' ''''''''''л''и''н''ии'''''''''' +'' ''''''''''ГТ'">
              <a:rPr lang="ru-RU" altLang="en-US" sz="1400" smtClean="0"/>
              <a:pPr/>
              <a:t>Все линии + ГТ</a:t>
            </a:fld>
            <a:endParaRPr lang="ru-RU" sz="1400" dirty="0"/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ABC3538C-C483-454C-9F22-01E458B79C07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4157663" y="3592513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C853FF2-EB79-4304-97BD-BC193F654874}" type="datetime'''''1-''''''я л''''и''''''''''н''ия'''' + ''''ГТ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25567A2D-C01A-714F-BC3F-266AAE4220D6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4157663" y="4006850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8A38F2D-6493-4F9F-AA8C-0C0295FC3131}" type="datetime'''''1-''''я'''''''''' лин''''''и''''я'''' ''''''+ ''ГТ''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145" name="Текст 2">
            <a:extLst>
              <a:ext uri="{FF2B5EF4-FFF2-40B4-BE49-F238E27FC236}">
                <a16:creationId xmlns:a16="http://schemas.microsoft.com/office/drawing/2014/main" id="{6D6568D9-A840-9445-9A2D-13FD152CF60D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4157663" y="4421188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AAA4CD5-FFE5-4BB9-A920-73398DE2B9BA}" type="datetime'''''1''-''я'' л''ин''''и''''я'' ''''''+'' Г''''''Т''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146" name="Текст 2">
            <a:extLst>
              <a:ext uri="{FF2B5EF4-FFF2-40B4-BE49-F238E27FC236}">
                <a16:creationId xmlns:a16="http://schemas.microsoft.com/office/drawing/2014/main" id="{49EC818C-A13E-5D48-8B8C-C7FE01D0A831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5014913" y="4833938"/>
            <a:ext cx="350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DEC62EB-B8D0-421D-8310-421DD9A3EA6F}" type="datetime'''''''''''''''''''''''''''''''+''''''И''''''А'''''''''''''''">
              <a:rPr lang="ru-RU" altLang="en-US" sz="1400" smtClean="0"/>
              <a:pPr/>
              <a:t>+ИА</a:t>
            </a:fld>
            <a:endParaRPr lang="ru-RU" sz="1400" dirty="0"/>
          </a:p>
        </p:txBody>
      </p:sp>
      <p:sp>
        <p:nvSpPr>
          <p:cNvPr id="148" name="Текст 2">
            <a:extLst>
              <a:ext uri="{FF2B5EF4-FFF2-40B4-BE49-F238E27FC236}">
                <a16:creationId xmlns:a16="http://schemas.microsoft.com/office/drawing/2014/main" id="{434C33B8-4717-7342-8FDF-7C43DB17F45E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4102100" y="5248275"/>
            <a:ext cx="1263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25FA6C9-C484-4356-A25B-247347691EAB}" type="datetime'В''''''се л''''''''ини''''''и ''+'''' ''Г''''''''Т'''''''">
              <a:rPr lang="ru-RU" altLang="en-US" sz="1400" smtClean="0"/>
              <a:pPr/>
              <a:t>Все линии + ГТ</a:t>
            </a:fld>
            <a:endParaRPr lang="ru-RU" sz="1400" dirty="0"/>
          </a:p>
        </p:txBody>
      </p:sp>
      <p:sp>
        <p:nvSpPr>
          <p:cNvPr id="149" name="Текст 2">
            <a:extLst>
              <a:ext uri="{FF2B5EF4-FFF2-40B4-BE49-F238E27FC236}">
                <a16:creationId xmlns:a16="http://schemas.microsoft.com/office/drawing/2014/main" id="{0A1AD21D-1018-5140-B327-DA5F0BABEA62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4100513" y="2351088"/>
            <a:ext cx="12652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4CB0DB-5AD8-4ED0-AED9-D32636E47066}" type="datetime'''''M''ON''''AL''''''EE''''''S''''''''''A-''''''''2'''''''">
              <a:rPr lang="de-DE" altLang="en-US" sz="1400" smtClean="0"/>
              <a:pPr/>
              <a:t>MONALEESA-2</a:t>
            </a:fld>
            <a:endParaRPr lang="ru-RU" sz="1400" dirty="0"/>
          </a:p>
        </p:txBody>
      </p:sp>
      <p:sp>
        <p:nvSpPr>
          <p:cNvPr id="183" name="Текст 2">
            <a:extLst>
              <a:ext uri="{FF2B5EF4-FFF2-40B4-BE49-F238E27FC236}">
                <a16:creationId xmlns:a16="http://schemas.microsoft.com/office/drawing/2014/main" id="{34F7C863-E871-904C-B751-AAF5F7AA5E9B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 bwMode="gray">
          <a:xfrm>
            <a:off x="6789738" y="276542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5D14659-155B-48AB-B4CA-E1B5A246C23D}" type="datetime'''''''''2''8''''''''''''''''''''''''''''''''''''.0'">
              <a:rPr lang="ru-RU" altLang="en-US" sz="1400" smtClean="0"/>
              <a:pPr/>
              <a:t>28.0</a:t>
            </a:fld>
            <a:endParaRPr lang="ru-RU" sz="1400" dirty="0"/>
          </a:p>
        </p:txBody>
      </p:sp>
      <p:sp>
        <p:nvSpPr>
          <p:cNvPr id="151" name="Текст 2">
            <a:extLst>
              <a:ext uri="{FF2B5EF4-FFF2-40B4-BE49-F238E27FC236}">
                <a16:creationId xmlns:a16="http://schemas.microsoft.com/office/drawing/2014/main" id="{0F4302E3-C13D-4241-9B12-CDE53E9C0D3D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6935788" y="317817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E23C30D-D9FE-4D54-9A4A-A56C1700E958}" type="datetime'''''''3''''''''1''''.''''1'''''''">
              <a:rPr lang="ru-RU" altLang="en-US" sz="1400" b="1" smtClean="0"/>
              <a:pPr/>
              <a:t>31.1</a:t>
            </a:fld>
            <a:endParaRPr lang="ru-RU" sz="1400" b="1" dirty="0"/>
          </a:p>
        </p:txBody>
      </p:sp>
      <p:sp>
        <p:nvSpPr>
          <p:cNvPr id="152" name="Текст 2">
            <a:extLst>
              <a:ext uri="{FF2B5EF4-FFF2-40B4-BE49-F238E27FC236}">
                <a16:creationId xmlns:a16="http://schemas.microsoft.com/office/drawing/2014/main" id="{9E10E418-1A00-D748-B80E-2D3F5187DB34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 bwMode="gray">
          <a:xfrm>
            <a:off x="6883400" y="3592513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69B41D-7810-4DB3-954F-E750F2D8F52C}" type="datetime'''''''''''''''''''3''''0''''''''''''.''''''0'''''''''''''">
              <a:rPr lang="ru-RU" altLang="en-US" sz="1400" smtClean="0"/>
              <a:pPr/>
              <a:t>30.0</a:t>
            </a:fld>
            <a:endParaRPr lang="ru-RU" sz="1400" dirty="0"/>
          </a:p>
        </p:txBody>
      </p:sp>
      <p:sp>
        <p:nvSpPr>
          <p:cNvPr id="153" name="Текст 2">
            <a:extLst>
              <a:ext uri="{FF2B5EF4-FFF2-40B4-BE49-F238E27FC236}">
                <a16:creationId xmlns:a16="http://schemas.microsoft.com/office/drawing/2014/main" id="{C2FEB881-787C-9B43-B9D6-B0221527AB4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 bwMode="gray">
          <a:xfrm>
            <a:off x="6883400" y="4006850"/>
            <a:ext cx="3063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b="1" dirty="0"/>
              <a:t>НД</a:t>
            </a:r>
            <a:endParaRPr lang="ru-RU" sz="1400" b="1" dirty="0"/>
          </a:p>
        </p:txBody>
      </p:sp>
      <p:sp>
        <p:nvSpPr>
          <p:cNvPr id="154" name="Текст 2">
            <a:extLst>
              <a:ext uri="{FF2B5EF4-FFF2-40B4-BE49-F238E27FC236}">
                <a16:creationId xmlns:a16="http://schemas.microsoft.com/office/drawing/2014/main" id="{64108FD6-C9F6-114A-9432-8EDEDC74D5D1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6837363" y="442118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99DA4E-5272-46A4-8F11-AD288F159205}" type="datetime'''''2''''''''''9''''''''''''''''''''''''''''''.''0'''">
              <a:rPr lang="ru-RU" altLang="en-US" sz="1400" smtClean="0"/>
              <a:pPr/>
              <a:t>29.0</a:t>
            </a:fld>
            <a:endParaRPr lang="ru-RU" sz="1400" dirty="0"/>
          </a:p>
        </p:txBody>
      </p:sp>
      <p:sp>
        <p:nvSpPr>
          <p:cNvPr id="155" name="Текст 2">
            <a:extLst>
              <a:ext uri="{FF2B5EF4-FFF2-40B4-BE49-F238E27FC236}">
                <a16:creationId xmlns:a16="http://schemas.microsoft.com/office/drawing/2014/main" id="{064575CD-90CA-F54A-9C27-DCF77566B507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6067425" y="483393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A1A1971-1307-4DC3-8E74-977F62664391}" type="datetime'''1''''''''''''2''.''''''''''''''''''''''''''''''2'''''''''">
              <a:rPr lang="ru-RU" altLang="en-US" sz="1400" smtClean="0"/>
              <a:pPr/>
              <a:t>12.2</a:t>
            </a:fld>
            <a:endParaRPr lang="ru-RU" sz="1400" dirty="0"/>
          </a:p>
        </p:txBody>
      </p:sp>
      <p:sp>
        <p:nvSpPr>
          <p:cNvPr id="156" name="Текст 2">
            <a:extLst>
              <a:ext uri="{FF2B5EF4-FFF2-40B4-BE49-F238E27FC236}">
                <a16:creationId xmlns:a16="http://schemas.microsoft.com/office/drawing/2014/main" id="{41B8B44B-6F56-1841-8B55-3B190F2E2E12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6061075" y="524827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83C423-F4A8-42AD-9D37-FF8361E1C13B}" type="datetime'12''''''''''''''''''''''''''''''''''''''.1'''''''''''''''''''">
              <a:rPr lang="ru-RU" altLang="en-US" sz="1400" b="1" smtClean="0"/>
              <a:pPr/>
              <a:t>12.1</a:t>
            </a:fld>
            <a:endParaRPr lang="ru-RU" sz="1400" b="1" dirty="0"/>
          </a:p>
        </p:txBody>
      </p:sp>
      <p:sp>
        <p:nvSpPr>
          <p:cNvPr id="150" name="Текст 2">
            <a:extLst>
              <a:ext uri="{FF2B5EF4-FFF2-40B4-BE49-F238E27FC236}">
                <a16:creationId xmlns:a16="http://schemas.microsoft.com/office/drawing/2014/main" id="{5FEE0FF5-2249-1E47-A0F3-68ADCE282F99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 bwMode="gray">
          <a:xfrm>
            <a:off x="6667500" y="235108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ECC2DC-1537-48C6-8EB4-C6C1D73B3EC3}" type="datetime'''2''''''''''''''''''''''''''''''''''''''5''''.''3'''">
              <a:rPr lang="ru-RU" altLang="en-US" sz="1400" smtClean="0"/>
              <a:pPr/>
              <a:t>25.3</a:t>
            </a:fld>
            <a:endParaRPr lang="ru-RU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8AA59BF-2DEE-A144-87BC-35A02493806E}"/>
              </a:ext>
            </a:extLst>
          </p:cNvPr>
          <p:cNvSpPr txBox="1"/>
          <p:nvPr/>
        </p:nvSpPr>
        <p:spPr>
          <a:xfrm>
            <a:off x="5399088" y="1863725"/>
            <a:ext cx="1282700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EC7D31"/>
                </a:solidFill>
              </a:rPr>
              <a:t>Рибоциклиб</a:t>
            </a:r>
            <a:endParaRPr lang="ru-RU" sz="1400" b="1" dirty="0">
              <a:solidFill>
                <a:srgbClr val="EC7D31"/>
              </a:solidFill>
            </a:endParaRPr>
          </a:p>
        </p:txBody>
      </p:sp>
      <p:graphicFrame>
        <p:nvGraphicFramePr>
          <p:cNvPr id="296" name="Chart 3">
            <a:extLst>
              <a:ext uri="{FF2B5EF4-FFF2-40B4-BE49-F238E27FC236}">
                <a16:creationId xmlns:a16="http://schemas.microsoft.com/office/drawing/2014/main" id="{E4D68CF4-B9E0-A048-ADB9-7491B42C6B0C}"/>
              </a:ext>
            </a:extLst>
          </p:cNvPr>
          <p:cNvGraphicFramePr/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99111993"/>
              </p:ext>
            </p:extLst>
          </p:nvPr>
        </p:nvGraphicFramePr>
        <p:xfrm>
          <a:off x="9382125" y="2157413"/>
          <a:ext cx="159226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217" name="Текст 2">
            <a:extLst>
              <a:ext uri="{FF2B5EF4-FFF2-40B4-BE49-F238E27FC236}">
                <a16:creationId xmlns:a16="http://schemas.microsoft.com/office/drawing/2014/main" id="{7C01C238-A5CC-DA4D-8481-51EB6304901F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8083550" y="2765425"/>
            <a:ext cx="1263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0C1F8FF-CDBB-4C4E-A8A9-07031BDE9FCC}" type="datetime'В''''''с''''е'' ''''''лини''''''''''и'' ''+'' Г''''Т'''">
              <a:rPr lang="ru-RU" altLang="en-US" sz="1400" smtClean="0"/>
              <a:pPr/>
              <a:t>Все линии + ГТ</a:t>
            </a:fld>
            <a:endParaRPr lang="ru-RU" sz="1400" dirty="0"/>
          </a:p>
        </p:txBody>
      </p:sp>
      <p:sp>
        <p:nvSpPr>
          <p:cNvPr id="218" name="Текст 2">
            <a:extLst>
              <a:ext uri="{FF2B5EF4-FFF2-40B4-BE49-F238E27FC236}">
                <a16:creationId xmlns:a16="http://schemas.microsoft.com/office/drawing/2014/main" id="{B44283C3-DECD-664E-8144-1D3BE53A0D94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8139113" y="3178175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144BAA0-890A-4F7C-89B2-74B70C6BD485}" type="datetime'''''''''1-я'''''' л''ини''''я'''''''''' +'' ''''Г''''''Т''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219" name="Текст 2">
            <a:extLst>
              <a:ext uri="{FF2B5EF4-FFF2-40B4-BE49-F238E27FC236}">
                <a16:creationId xmlns:a16="http://schemas.microsoft.com/office/drawing/2014/main" id="{30E8F630-5A05-3643-886C-7EE7A05BF5BA}"/>
              </a:ext>
            </a:extLst>
          </p:cNvPr>
          <p:cNvSpPr txBox="1">
            <a:spLocks/>
          </p:cNvSpPr>
          <p:nvPr>
            <p:custDataLst>
              <p:tags r:id="rId41"/>
            </p:custDataLst>
          </p:nvPr>
        </p:nvSpPr>
        <p:spPr bwMode="auto">
          <a:xfrm>
            <a:off x="8139113" y="3592513"/>
            <a:ext cx="1208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3AB8F0-71BD-4CF0-A094-9D91CB6BA382}" type="datetime'''1''''''-''''''''я'' л''''''''иния'''''' ''+'''' Г''''Т'''">
              <a:rPr lang="ru-RU" altLang="en-US" sz="1400" smtClean="0"/>
              <a:pPr/>
              <a:t>1-я линия + ГТ</a:t>
            </a:fld>
            <a:endParaRPr lang="ru-RU" sz="1400" dirty="0"/>
          </a:p>
        </p:txBody>
      </p:sp>
      <p:sp>
        <p:nvSpPr>
          <p:cNvPr id="220" name="Текст 2">
            <a:extLst>
              <a:ext uri="{FF2B5EF4-FFF2-40B4-BE49-F238E27FC236}">
                <a16:creationId xmlns:a16="http://schemas.microsoft.com/office/drawing/2014/main" id="{B5396676-1DEA-9944-A05C-EB83C8190A74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8083550" y="4006850"/>
            <a:ext cx="1263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F40F3B-F99D-41C9-B56A-A41827691584}" type="datetime'''''Все'''''''''''''''''' лини''''''и'''''''' +'''' ГТ'''">
              <a:rPr lang="ru-RU" altLang="en-US" sz="1400" smtClean="0"/>
              <a:pPr/>
              <a:t>Все линии + ГТ</a:t>
            </a:fld>
            <a:endParaRPr lang="ru-RU" sz="1400" dirty="0"/>
          </a:p>
        </p:txBody>
      </p:sp>
      <p:sp>
        <p:nvSpPr>
          <p:cNvPr id="224" name="Текст 2">
            <a:extLst>
              <a:ext uri="{FF2B5EF4-FFF2-40B4-BE49-F238E27FC236}">
                <a16:creationId xmlns:a16="http://schemas.microsoft.com/office/drawing/2014/main" id="{4C6725DF-B5D7-4046-BC9B-F330CA4342D6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8270876" y="2351088"/>
            <a:ext cx="10763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7DDCCC6-E257-4E64-9667-4B42BCC89F97}" type="datetime'''''M''''O''N''A''''R''C''''''''''''''''''H''''-''''''''3'''">
              <a:rPr lang="de-DE" altLang="en-US" sz="1400" smtClean="0"/>
              <a:pPr/>
              <a:t>MONARCH-3</a:t>
            </a:fld>
            <a:endParaRPr lang="ru-RU" sz="1400" dirty="0"/>
          </a:p>
        </p:txBody>
      </p:sp>
      <p:sp>
        <p:nvSpPr>
          <p:cNvPr id="231" name="Текст 2">
            <a:extLst>
              <a:ext uri="{FF2B5EF4-FFF2-40B4-BE49-F238E27FC236}">
                <a16:creationId xmlns:a16="http://schemas.microsoft.com/office/drawing/2014/main" id="{0734B1E3-4DBF-9344-88E5-F9F5B1D43851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10917238" y="276542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8DFF83-4213-43B7-9ED5-B888A6A20A04}" type="datetime'''''''''''''''''''''3''''9''''''.''''''''5'''''''''''''">
              <a:rPr lang="ru-RU" altLang="en-US" sz="1400" b="1" smtClean="0"/>
              <a:pPr/>
              <a:t>39.5</a:t>
            </a:fld>
            <a:endParaRPr lang="ru-RU" sz="1400" b="1" dirty="0"/>
          </a:p>
        </p:txBody>
      </p:sp>
      <p:sp>
        <p:nvSpPr>
          <p:cNvPr id="225" name="Текст 2">
            <a:extLst>
              <a:ext uri="{FF2B5EF4-FFF2-40B4-BE49-F238E27FC236}">
                <a16:creationId xmlns:a16="http://schemas.microsoft.com/office/drawing/2014/main" id="{EC78EAC4-FC39-0541-8E6F-6C437ACE4E03}"/>
              </a:ext>
            </a:extLst>
          </p:cNvPr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9996488" y="3178175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A43E0B-3CDB-4702-BFF1-3E9C7D878574}" type="datetime'''''''''''''''''''''1''4.''''''''0'''''''''''''''''''''">
              <a:rPr lang="ru-RU" altLang="en-US" sz="1400" smtClean="0"/>
              <a:pPr/>
              <a:t>14.0</a:t>
            </a:fld>
            <a:endParaRPr lang="ru-RU" sz="1400" dirty="0"/>
          </a:p>
        </p:txBody>
      </p:sp>
      <p:sp>
        <p:nvSpPr>
          <p:cNvPr id="226" name="Текст 2">
            <a:extLst>
              <a:ext uri="{FF2B5EF4-FFF2-40B4-BE49-F238E27FC236}">
                <a16:creationId xmlns:a16="http://schemas.microsoft.com/office/drawing/2014/main" id="{970D05B5-A5EA-3C47-85E6-24527F055909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 bwMode="gray">
          <a:xfrm>
            <a:off x="10234613" y="3592513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ADA982-C45A-4DC8-946B-22B88EEAB3F5}" type="datetime'2''''''''''''''''''''''''''0''''''''''''.''''''6'">
              <a:rPr lang="ru-RU" altLang="en-US" sz="1400" smtClean="0"/>
              <a:pPr/>
              <a:t>20.6</a:t>
            </a:fld>
            <a:endParaRPr lang="ru-RU" sz="1400" dirty="0"/>
          </a:p>
        </p:txBody>
      </p:sp>
      <p:sp>
        <p:nvSpPr>
          <p:cNvPr id="278" name="Текст 2">
            <a:extLst>
              <a:ext uri="{FF2B5EF4-FFF2-40B4-BE49-F238E27FC236}">
                <a16:creationId xmlns:a16="http://schemas.microsoft.com/office/drawing/2014/main" id="{C969713A-4263-A44C-9DDB-D9B35C72734B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 bwMode="gray">
          <a:xfrm>
            <a:off x="9913938" y="4006850"/>
            <a:ext cx="3857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56CDD3-0FB0-4A4E-AA2E-62BA30A40169}" type="datetime'''''1''''''''''''1''''''''''''.''7'''''''''''">
              <a:rPr lang="ru-RU" altLang="en-US" sz="1400" b="1" smtClean="0"/>
              <a:pPr/>
              <a:t>11.7</a:t>
            </a:fld>
            <a:endParaRPr lang="ru-RU" sz="1400" b="1" dirty="0"/>
          </a:p>
        </p:txBody>
      </p:sp>
      <p:sp>
        <p:nvSpPr>
          <p:cNvPr id="262" name="Текст 2">
            <a:extLst>
              <a:ext uri="{FF2B5EF4-FFF2-40B4-BE49-F238E27FC236}">
                <a16:creationId xmlns:a16="http://schemas.microsoft.com/office/drawing/2014/main" id="{A44A4CDA-1463-F54A-AE5C-D4F04C1B2F7F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 bwMode="gray">
          <a:xfrm>
            <a:off x="10509250" y="2351088"/>
            <a:ext cx="395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C2A89B5-5297-4F36-935C-42F210D11CE8}" type="datetime'''''''''''''''''2''''''''''8''.''''''''''''2'''">
              <a:rPr lang="ru-RU" altLang="en-US" sz="1400" smtClean="0"/>
              <a:pPr/>
              <a:t>28.2</a:t>
            </a:fld>
            <a:endParaRPr lang="ru-RU" sz="1400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EA77742-6769-774C-AB1E-9C95368B212E}"/>
              </a:ext>
            </a:extLst>
          </p:cNvPr>
          <p:cNvSpPr txBox="1"/>
          <p:nvPr/>
        </p:nvSpPr>
        <p:spPr>
          <a:xfrm>
            <a:off x="9380538" y="1863725"/>
            <a:ext cx="1398011" cy="307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01ABC8"/>
                </a:solidFill>
              </a:rPr>
              <a:t>Абемациклиб</a:t>
            </a:r>
            <a:endParaRPr lang="ru-RU" sz="1400" b="1" dirty="0">
              <a:solidFill>
                <a:srgbClr val="01ABC8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6EEA941F-5FB6-2247-91A5-5A6657A6DD87}"/>
              </a:ext>
            </a:extLst>
          </p:cNvPr>
          <p:cNvSpPr txBox="1"/>
          <p:nvPr/>
        </p:nvSpPr>
        <p:spPr>
          <a:xfrm>
            <a:off x="8628175" y="4791076"/>
            <a:ext cx="3024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При сравнении исследований между собой не было показано преимуществ ни одного</a:t>
            </a:r>
            <a:br>
              <a:rPr lang="ru-RU" sz="1400" dirty="0"/>
            </a:br>
            <a:r>
              <a:rPr lang="ru-RU" sz="1400" dirty="0"/>
              <a:t>из </a:t>
            </a:r>
            <a:r>
              <a:rPr lang="en-US" sz="1400" dirty="0"/>
              <a:t>CDK4/6i </a:t>
            </a:r>
            <a:r>
              <a:rPr lang="ru-RU" sz="1400" dirty="0"/>
              <a:t>над другими</a:t>
            </a:r>
            <a:endParaRPr lang="ru-RU" sz="1400" b="1" dirty="0">
              <a:solidFill>
                <a:srgbClr val="684C8C"/>
              </a:solidFill>
            </a:endParaRPr>
          </a:p>
        </p:txBody>
      </p:sp>
      <p:pic>
        <p:nvPicPr>
          <p:cNvPr id="298" name="Рисунок 297">
            <a:extLst>
              <a:ext uri="{FF2B5EF4-FFF2-40B4-BE49-F238E27FC236}">
                <a16:creationId xmlns:a16="http://schemas.microsoft.com/office/drawing/2014/main" id="{BA029A1A-7648-0E4E-86A3-35D3241E0DF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083550" y="485263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1C6092F9-EE84-3E4F-AED3-4A4AB2A6C7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6092F9-EE84-3E4F-AED3-4A4AB2A6C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47" name="Text 1">
            <a:extLst>
              <a:ext uri="{FF2B5EF4-FFF2-40B4-BE49-F238E27FC236}">
                <a16:creationId xmlns:a16="http://schemas.microsoft.com/office/drawing/2014/main" id="{1B0991A7-2AC1-A54E-9905-0BF75C1F856F}"/>
              </a:ext>
            </a:extLst>
          </p:cNvPr>
          <p:cNvSpPr/>
          <p:nvPr/>
        </p:nvSpPr>
        <p:spPr>
          <a:xfrm>
            <a:off x="241300" y="285750"/>
            <a:ext cx="11696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Не обнаружено значимых отличий между </a:t>
            </a:r>
            <a:r>
              <a:rPr kumimoji="0" lang="ru-RU" sz="17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C</a:t>
            </a: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DK4/6i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 pitchFamily="34" charset="0"/>
                <a:ea typeface="Arial Bold" pitchFamily="34" charset="-122"/>
                <a:cs typeface="Arial Bold" pitchFamily="34" charset="-120"/>
              </a:rPr>
              <a:t>по показателю ОВ</a:t>
            </a:r>
            <a:endParaRPr kumimoji="0" lang="de-DE" sz="1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pitchFamily="34" charset="0"/>
              <a:ea typeface="Arial Bold" pitchFamily="34" charset="-122"/>
              <a:cs typeface="Arial Bold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86588-6A4B-4642-B723-D252FAC51B80}"/>
              </a:ext>
            </a:extLst>
          </p:cNvPr>
          <p:cNvSpPr txBox="1"/>
          <p:nvPr/>
        </p:nvSpPr>
        <p:spPr>
          <a:xfrm>
            <a:off x="7002966" y="6326029"/>
            <a:ext cx="5007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Авксентьев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Н.А. и др. Опухоли женской репродуктивной системы. 2024;20(1):76</a:t>
            </a:r>
          </a:p>
        </p:txBody>
      </p:sp>
      <p:sp>
        <p:nvSpPr>
          <p:cNvPr id="35" name="Нижний колонтитул 3">
            <a:extLst>
              <a:ext uri="{FF2B5EF4-FFF2-40B4-BE49-F238E27FC236}">
                <a16:creationId xmlns:a16="http://schemas.microsoft.com/office/drawing/2014/main" id="{723D4D5E-2262-7441-BDFB-E6E3C1668FF0}"/>
              </a:ext>
            </a:extLst>
          </p:cNvPr>
          <p:cNvSpPr txBox="1">
            <a:spLocks/>
          </p:cNvSpPr>
          <p:nvPr/>
        </p:nvSpPr>
        <p:spPr>
          <a:xfrm>
            <a:off x="241300" y="6173097"/>
            <a:ext cx="7263471" cy="2906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цветами обозначено преимущество в пользу того или иного препарата</a:t>
            </a:r>
            <a:endParaRPr lang="en-GB" sz="1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panose="020B0604020202020204"/>
              </a:rPr>
              <a:t>CDK4/6i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=</a:t>
            </a:r>
            <a:r>
              <a:rPr lang="de-DE" sz="1000" dirty="0">
                <a:solidFill>
                  <a:prstClr val="black"/>
                </a:solidFill>
                <a:latin typeface="Arial" panose="020B0604020202020204"/>
              </a:rPr>
              <a:t>и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нгибиторы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циклин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-зависимых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киназ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4 и 6; ОВ=общая выживаемость;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РКИ=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/>
              </a:rPr>
              <a:t>рандомизированное</a:t>
            </a:r>
            <a:r>
              <a:rPr lang="ru-RU" sz="1000" dirty="0">
                <a:solidFill>
                  <a:prstClr val="black"/>
                </a:solidFill>
                <a:latin typeface="Arial" panose="020B0604020202020204"/>
              </a:rPr>
              <a:t> клиническое исследование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Таблица 8">
            <a:extLst>
              <a:ext uri="{FF2B5EF4-FFF2-40B4-BE49-F238E27FC236}">
                <a16:creationId xmlns:a16="http://schemas.microsoft.com/office/drawing/2014/main" id="{6C8B9F97-53B9-8A49-AEA3-EA7016D8F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70286"/>
              </p:ext>
            </p:extLst>
          </p:nvPr>
        </p:nvGraphicFramePr>
        <p:xfrm>
          <a:off x="241299" y="989561"/>
          <a:ext cx="6025029" cy="483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711">
                  <a:extLst>
                    <a:ext uri="{9D8B030D-6E8A-4147-A177-3AD203B41FA5}">
                      <a16:colId xmlns:a16="http://schemas.microsoft.com/office/drawing/2014/main" val="490020724"/>
                    </a:ext>
                  </a:extLst>
                </a:gridCol>
                <a:gridCol w="1388368">
                  <a:extLst>
                    <a:ext uri="{9D8B030D-6E8A-4147-A177-3AD203B41FA5}">
                      <a16:colId xmlns:a16="http://schemas.microsoft.com/office/drawing/2014/main" val="1225592687"/>
                    </a:ext>
                  </a:extLst>
                </a:gridCol>
                <a:gridCol w="1741771">
                  <a:extLst>
                    <a:ext uri="{9D8B030D-6E8A-4147-A177-3AD203B41FA5}">
                      <a16:colId xmlns:a16="http://schemas.microsoft.com/office/drawing/2014/main" val="3125386118"/>
                    </a:ext>
                  </a:extLst>
                </a:gridCol>
                <a:gridCol w="1628179">
                  <a:extLst>
                    <a:ext uri="{9D8B030D-6E8A-4147-A177-3AD203B41FA5}">
                      <a16:colId xmlns:a16="http://schemas.microsoft.com/office/drawing/2014/main" val="3357175251"/>
                    </a:ext>
                  </a:extLst>
                </a:gridCol>
              </a:tblGrid>
              <a:tr h="28766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Исследование</a:t>
                      </a: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Сравнение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42092"/>
                  </a:ext>
                </a:extLst>
              </a:tr>
              <a:tr h="287662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Kahraman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en-US" sz="1000" b="1" dirty="0" err="1">
                          <a:solidFill>
                            <a:srgbClr val="EC7D31"/>
                          </a:solidFill>
                        </a:rPr>
                        <a:t>р</a:t>
                      </a:r>
                      <a:r>
                        <a:rPr lang="ru-RU" sz="1000" b="1" dirty="0">
                          <a:solidFill>
                            <a:srgbClr val="EC7D31"/>
                          </a:solidFill>
                        </a:rPr>
                        <a:t>ибо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80852"/>
                  </a:ext>
                </a:extLst>
              </a:tr>
              <a:tr h="287662">
                <a:tc rowSpan="3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ejuela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р=0.9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05987"/>
                  </a:ext>
                </a:extLst>
              </a:tr>
              <a:tr h="287662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791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28042"/>
                  </a:ext>
                </a:extLst>
              </a:tr>
              <a:tr h="287662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р=0.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659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01147"/>
                  </a:ext>
                </a:extLst>
              </a:tr>
              <a:tr h="33975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Tremblay 2018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(0.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4-1.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19871"/>
                  </a:ext>
                </a:extLst>
              </a:tr>
              <a:tr h="339759"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Jhaveri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(0.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8-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0.96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46812"/>
                  </a:ext>
                </a:extLst>
              </a:tr>
              <a:tr h="339759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Zhao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82 (0.61-1.10)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14819"/>
                  </a:ext>
                </a:extLst>
              </a:tr>
              <a:tr h="339759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0.82 (0.59-1.14)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20344"/>
                  </a:ext>
                </a:extLst>
              </a:tr>
              <a:tr h="339759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0.9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 (0.72-1.37)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15289"/>
                  </a:ext>
                </a:extLst>
              </a:tr>
              <a:tr h="33975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Liu 2020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0.89 (0.50-1.58)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42220"/>
                  </a:ext>
                </a:extLst>
              </a:tr>
              <a:tr h="33975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Liu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 1.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20 (0.67-2.30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12797"/>
                  </a:ext>
                </a:extLst>
              </a:tr>
              <a:tr h="339759">
                <a:tc row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Zeng 2023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0.94 (0.72-1.22)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252924"/>
                  </a:ext>
                </a:extLst>
              </a:tr>
              <a:tr h="339759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10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0.93 (0.75-1.14)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63524"/>
                  </a:ext>
                </a:extLst>
              </a:tr>
              <a:tr h="339759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10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0.94 (0.76-1.14)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3183521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F95FD6B-A78E-064B-B431-039880D73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31484"/>
              </p:ext>
            </p:extLst>
          </p:nvPr>
        </p:nvGraphicFramePr>
        <p:xfrm>
          <a:off x="3130210" y="2297150"/>
          <a:ext cx="1364400" cy="383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A59B338-B052-D944-9527-8E2FE6D50848}"/>
              </a:ext>
            </a:extLst>
          </p:cNvPr>
          <p:cNvSpPr txBox="1"/>
          <p:nvPr/>
        </p:nvSpPr>
        <p:spPr>
          <a:xfrm>
            <a:off x="6471770" y="1555765"/>
            <a:ext cx="5466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Практически во всей исследованиях не показано преимуществ какого-либо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DK4/6i 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по отношению к другим препаратам класса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*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/>
              </a:rPr>
              <a:t>В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исследовании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/>
              </a:rPr>
              <a:t>Jhaveri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 2022 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использовались данные исследований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M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ONALEESA-2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/>
              </a:rPr>
              <a:t>и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P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</a:rPr>
              <a:t>ALOMA-2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, однако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применение данной методики сравнения для анализа остается спорным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 в силу возможных скрытых различий между исследованиями. Кроме того, оба исходных РКИ характеризуются низкой статистической мощностью</a:t>
            </a:r>
            <a:br>
              <a:rPr lang="en-US" sz="1400" dirty="0">
                <a:solidFill>
                  <a:prstClr val="black"/>
                </a:solidFill>
                <a:latin typeface="Arial" panose="020B0604020202020204"/>
              </a:rPr>
            </a:b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(&lt;70% вероятности подтвердить преимущество по ОВ продолжительностью до 12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/>
              </a:rPr>
              <a:t>мес</a:t>
            </a:r>
            <a:r>
              <a:rPr lang="ru-RU" sz="1400" dirty="0">
                <a:solidFill>
                  <a:prstClr val="black"/>
                </a:solidFill>
                <a:latin typeface="Arial" panose="020B0604020202020204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Таким образом, на данный момент нельзя сделать выводы о преимуществах какого-либо C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DK4/6i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/>
              </a:rPr>
              <a:t> в отношении ОВ</a:t>
            </a:r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19A604CB-78C9-D749-9786-2D5E7E4EE9C8}"/>
              </a:ext>
            </a:extLst>
          </p:cNvPr>
          <p:cNvSpPr>
            <a:spLocks noChangeAspect="1"/>
          </p:cNvSpPr>
          <p:nvPr/>
        </p:nvSpPr>
        <p:spPr>
          <a:xfrm>
            <a:off x="3013467" y="2538243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еугольник 15">
            <a:extLst>
              <a:ext uri="{FF2B5EF4-FFF2-40B4-BE49-F238E27FC236}">
                <a16:creationId xmlns:a16="http://schemas.microsoft.com/office/drawing/2014/main" id="{5ED6733F-6386-AB44-9D0F-EDC3B3B5AB38}"/>
              </a:ext>
            </a:extLst>
          </p:cNvPr>
          <p:cNvSpPr>
            <a:spLocks noChangeAspect="1"/>
          </p:cNvSpPr>
          <p:nvPr/>
        </p:nvSpPr>
        <p:spPr>
          <a:xfrm>
            <a:off x="3013467" y="2871140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FC0D3402-E754-FF45-8325-41641BF5117F}"/>
              </a:ext>
            </a:extLst>
          </p:cNvPr>
          <p:cNvSpPr>
            <a:spLocks noChangeAspect="1"/>
          </p:cNvSpPr>
          <p:nvPr/>
        </p:nvSpPr>
        <p:spPr>
          <a:xfrm>
            <a:off x="3013467" y="3191384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45A35FF4-3918-6045-ADD6-E082E74F5BA6}"/>
              </a:ext>
            </a:extLst>
          </p:cNvPr>
          <p:cNvSpPr>
            <a:spLocks noChangeAspect="1"/>
          </p:cNvSpPr>
          <p:nvPr/>
        </p:nvSpPr>
        <p:spPr>
          <a:xfrm>
            <a:off x="3013467" y="3548204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A3D5E8FB-7B37-0D41-9C72-7A242F1CF7EB}"/>
              </a:ext>
            </a:extLst>
          </p:cNvPr>
          <p:cNvSpPr>
            <a:spLocks noChangeAspect="1"/>
          </p:cNvSpPr>
          <p:nvPr/>
        </p:nvSpPr>
        <p:spPr>
          <a:xfrm>
            <a:off x="3013052" y="3885598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899C1A94-F9D3-C446-9AF7-99F1EFD70E56}"/>
              </a:ext>
            </a:extLst>
          </p:cNvPr>
          <p:cNvSpPr>
            <a:spLocks noChangeAspect="1"/>
          </p:cNvSpPr>
          <p:nvPr/>
        </p:nvSpPr>
        <p:spPr>
          <a:xfrm>
            <a:off x="3018867" y="4214401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E3C76969-97DA-CA45-92C7-00F3BE91FDC5}"/>
              </a:ext>
            </a:extLst>
          </p:cNvPr>
          <p:cNvSpPr>
            <a:spLocks noChangeAspect="1"/>
          </p:cNvSpPr>
          <p:nvPr/>
        </p:nvSpPr>
        <p:spPr>
          <a:xfrm>
            <a:off x="3013052" y="4567476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еугольник 21">
            <a:extLst>
              <a:ext uri="{FF2B5EF4-FFF2-40B4-BE49-F238E27FC236}">
                <a16:creationId xmlns:a16="http://schemas.microsoft.com/office/drawing/2014/main" id="{39C35779-B24E-B046-B3D6-AB440A9F6A9A}"/>
              </a:ext>
            </a:extLst>
          </p:cNvPr>
          <p:cNvSpPr>
            <a:spLocks noChangeAspect="1"/>
          </p:cNvSpPr>
          <p:nvPr/>
        </p:nvSpPr>
        <p:spPr>
          <a:xfrm>
            <a:off x="3013052" y="4906196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еугольник 22">
            <a:extLst>
              <a:ext uri="{FF2B5EF4-FFF2-40B4-BE49-F238E27FC236}">
                <a16:creationId xmlns:a16="http://schemas.microsoft.com/office/drawing/2014/main" id="{1320B077-0D8A-7146-9A71-D4A6E803876D}"/>
              </a:ext>
            </a:extLst>
          </p:cNvPr>
          <p:cNvSpPr>
            <a:spLocks noChangeAspect="1"/>
          </p:cNvSpPr>
          <p:nvPr/>
        </p:nvSpPr>
        <p:spPr>
          <a:xfrm>
            <a:off x="3013052" y="5226440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50DAF99F-8FA2-A045-9958-4135B6E1CB02}"/>
              </a:ext>
            </a:extLst>
          </p:cNvPr>
          <p:cNvSpPr>
            <a:spLocks noChangeAspect="1"/>
          </p:cNvSpPr>
          <p:nvPr/>
        </p:nvSpPr>
        <p:spPr>
          <a:xfrm>
            <a:off x="3009190" y="5579515"/>
            <a:ext cx="144000" cy="124139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еугольник 24">
            <a:extLst>
              <a:ext uri="{FF2B5EF4-FFF2-40B4-BE49-F238E27FC236}">
                <a16:creationId xmlns:a16="http://schemas.microsoft.com/office/drawing/2014/main" id="{5B8CE713-FF8F-304C-B03E-1C75A9D1E6AB}"/>
              </a:ext>
            </a:extLst>
          </p:cNvPr>
          <p:cNvSpPr>
            <a:spLocks noChangeAspect="1"/>
          </p:cNvSpPr>
          <p:nvPr/>
        </p:nvSpPr>
        <p:spPr>
          <a:xfrm>
            <a:off x="4350610" y="2538243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AF745BA0-941A-9140-9971-93ABEAFE9A70}"/>
              </a:ext>
            </a:extLst>
          </p:cNvPr>
          <p:cNvSpPr>
            <a:spLocks noChangeAspect="1"/>
          </p:cNvSpPr>
          <p:nvPr/>
        </p:nvSpPr>
        <p:spPr>
          <a:xfrm>
            <a:off x="4350610" y="2871140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еугольник 26">
            <a:extLst>
              <a:ext uri="{FF2B5EF4-FFF2-40B4-BE49-F238E27FC236}">
                <a16:creationId xmlns:a16="http://schemas.microsoft.com/office/drawing/2014/main" id="{8BA6F482-1004-DF46-97DB-8061FFC38777}"/>
              </a:ext>
            </a:extLst>
          </p:cNvPr>
          <p:cNvSpPr>
            <a:spLocks noChangeAspect="1"/>
          </p:cNvSpPr>
          <p:nvPr/>
        </p:nvSpPr>
        <p:spPr>
          <a:xfrm>
            <a:off x="4350610" y="3191384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еугольник 27">
            <a:extLst>
              <a:ext uri="{FF2B5EF4-FFF2-40B4-BE49-F238E27FC236}">
                <a16:creationId xmlns:a16="http://schemas.microsoft.com/office/drawing/2014/main" id="{59DB3BBA-2F11-FA4B-A83F-F022BD45303D}"/>
              </a:ext>
            </a:extLst>
          </p:cNvPr>
          <p:cNvSpPr>
            <a:spLocks noChangeAspect="1"/>
          </p:cNvSpPr>
          <p:nvPr/>
        </p:nvSpPr>
        <p:spPr>
          <a:xfrm>
            <a:off x="4350610" y="3548204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еугольник 28">
            <a:extLst>
              <a:ext uri="{FF2B5EF4-FFF2-40B4-BE49-F238E27FC236}">
                <a16:creationId xmlns:a16="http://schemas.microsoft.com/office/drawing/2014/main" id="{058326D1-CCBA-C245-991F-421B452C952C}"/>
              </a:ext>
            </a:extLst>
          </p:cNvPr>
          <p:cNvSpPr>
            <a:spLocks noChangeAspect="1"/>
          </p:cNvSpPr>
          <p:nvPr/>
        </p:nvSpPr>
        <p:spPr>
          <a:xfrm>
            <a:off x="4350195" y="3885598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реугольник 29">
            <a:extLst>
              <a:ext uri="{FF2B5EF4-FFF2-40B4-BE49-F238E27FC236}">
                <a16:creationId xmlns:a16="http://schemas.microsoft.com/office/drawing/2014/main" id="{CEAF88B8-64E1-6B4E-81D2-8792B4A4259C}"/>
              </a:ext>
            </a:extLst>
          </p:cNvPr>
          <p:cNvSpPr>
            <a:spLocks noChangeAspect="1"/>
          </p:cNvSpPr>
          <p:nvPr/>
        </p:nvSpPr>
        <p:spPr>
          <a:xfrm>
            <a:off x="4356010" y="4214401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еугольник 30">
            <a:extLst>
              <a:ext uri="{FF2B5EF4-FFF2-40B4-BE49-F238E27FC236}">
                <a16:creationId xmlns:a16="http://schemas.microsoft.com/office/drawing/2014/main" id="{5E321BA0-9864-A740-926E-214719F57CA5}"/>
              </a:ext>
            </a:extLst>
          </p:cNvPr>
          <p:cNvSpPr>
            <a:spLocks noChangeAspect="1"/>
          </p:cNvSpPr>
          <p:nvPr/>
        </p:nvSpPr>
        <p:spPr>
          <a:xfrm>
            <a:off x="4350195" y="4567476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реугольник 31">
            <a:extLst>
              <a:ext uri="{FF2B5EF4-FFF2-40B4-BE49-F238E27FC236}">
                <a16:creationId xmlns:a16="http://schemas.microsoft.com/office/drawing/2014/main" id="{72BEEBFD-CBEF-7645-B015-3A56D12DECA5}"/>
              </a:ext>
            </a:extLst>
          </p:cNvPr>
          <p:cNvSpPr>
            <a:spLocks noChangeAspect="1"/>
          </p:cNvSpPr>
          <p:nvPr/>
        </p:nvSpPr>
        <p:spPr>
          <a:xfrm>
            <a:off x="4350195" y="4906196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еугольник 35">
            <a:extLst>
              <a:ext uri="{FF2B5EF4-FFF2-40B4-BE49-F238E27FC236}">
                <a16:creationId xmlns:a16="http://schemas.microsoft.com/office/drawing/2014/main" id="{DEED17F7-A3AC-AA4A-9308-E654FB7C2DFF}"/>
              </a:ext>
            </a:extLst>
          </p:cNvPr>
          <p:cNvSpPr>
            <a:spLocks noChangeAspect="1"/>
          </p:cNvSpPr>
          <p:nvPr/>
        </p:nvSpPr>
        <p:spPr>
          <a:xfrm>
            <a:off x="4350195" y="5226440"/>
            <a:ext cx="144000" cy="124139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Треугольник 36">
            <a:extLst>
              <a:ext uri="{FF2B5EF4-FFF2-40B4-BE49-F238E27FC236}">
                <a16:creationId xmlns:a16="http://schemas.microsoft.com/office/drawing/2014/main" id="{733A8A82-B29A-9645-938B-7457A6802C70}"/>
              </a:ext>
            </a:extLst>
          </p:cNvPr>
          <p:cNvSpPr>
            <a:spLocks noChangeAspect="1"/>
          </p:cNvSpPr>
          <p:nvPr/>
        </p:nvSpPr>
        <p:spPr>
          <a:xfrm>
            <a:off x="4346333" y="5579515"/>
            <a:ext cx="144000" cy="124139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0343" y="-82193"/>
            <a:ext cx="11624807" cy="7007779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07205" y="490654"/>
            <a:ext cx="10777590" cy="5257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Заключение </a:t>
            </a:r>
          </a:p>
          <a:p>
            <a:pPr marL="457200" indent="-457200">
              <a:buFontTx/>
              <a:buAutoNum type="arabicPeriod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D45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Вопрос о возможных различиях в эффективности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CDK4/6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комбинации с ИА возник после публикации показателей общей выживаемости, достигнутых в ходе регистрационных исследований препаратов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srgbClr val="4D456C"/>
              </a:solidFill>
              <a:latin typeface="Arial" panose="020B0604020202020204"/>
            </a:endParaRPr>
          </a:p>
          <a:p>
            <a:pPr marL="457200" indent="-457200">
              <a:buFontTx/>
              <a:buAutoNum type="arabicPeriod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Различия в характеристиках включенной популяции, дизайне и организации исходных РКИ</a:t>
            </a:r>
            <a:br>
              <a:rPr kumimoji="0" lang="az-Latn-AZ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 позволяют использовать данные индивидуальных исследований для прямого сравнения препаратов</a:t>
            </a:r>
          </a:p>
          <a:p>
            <a:pPr marL="457200" indent="-457200">
              <a:buFontTx/>
              <a:buAutoNum type="arabicPeriod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D45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На сегодняшний день нет убедительных свидетельств о превосходстве одного из </a:t>
            </a:r>
            <a:r>
              <a:rPr lang="de-DE" dirty="0">
                <a:solidFill>
                  <a:srgbClr val="4D456C"/>
                </a:solidFill>
                <a:latin typeface="Arial" panose="020B0604020202020204"/>
              </a:rPr>
              <a:t>CDK4/6i</a:t>
            </a:r>
            <a:br>
              <a:rPr lang="de-DE" dirty="0">
                <a:solidFill>
                  <a:srgbClr val="4D456C"/>
                </a:solidFill>
                <a:latin typeface="Arial" panose="020B0604020202020204"/>
              </a:rPr>
            </a:b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над другими</a:t>
            </a:r>
            <a:r>
              <a:rPr lang="en-US" dirty="0">
                <a:solidFill>
                  <a:srgbClr val="4D456C"/>
                </a:solidFill>
                <a:latin typeface="Arial" panose="020B0604020202020204"/>
              </a:rPr>
              <a:t>. </a:t>
            </a: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В условиях наличия существенных различий в клинических исследованиях окончательное</a:t>
            </a:r>
            <a:r>
              <a:rPr lang="az-Latn-AZ" dirty="0">
                <a:solidFill>
                  <a:srgbClr val="4D456C"/>
                </a:solidFill>
                <a:latin typeface="Arial" panose="020B0604020202020204"/>
              </a:rPr>
              <a:t> </a:t>
            </a: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решение о предпочтительности конкретного препарата</a:t>
            </a:r>
            <a:r>
              <a:rPr lang="az-Latn-AZ" dirty="0">
                <a:solidFill>
                  <a:srgbClr val="4D456C"/>
                </a:solidFill>
                <a:latin typeface="Arial" panose="020B0604020202020204"/>
              </a:rPr>
              <a:t> </a:t>
            </a: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класса может быть принято только после проведения</a:t>
            </a:r>
            <a:r>
              <a:rPr lang="az-Latn-AZ" dirty="0">
                <a:solidFill>
                  <a:srgbClr val="4D456C"/>
                </a:solidFill>
                <a:latin typeface="Arial" panose="020B0604020202020204"/>
              </a:rPr>
              <a:t> </a:t>
            </a: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сравнительных РКИ или накопления достаточного объема данных о применении </a:t>
            </a:r>
            <a:r>
              <a:rPr lang="en-US" dirty="0">
                <a:solidFill>
                  <a:srgbClr val="4D456C"/>
                </a:solidFill>
                <a:latin typeface="Arial" panose="020B0604020202020204"/>
              </a:rPr>
              <a:t>CDK4/6i </a:t>
            </a:r>
            <a:r>
              <a:rPr lang="ru-RU" dirty="0">
                <a:solidFill>
                  <a:srgbClr val="4D456C"/>
                </a:solidFill>
                <a:latin typeface="Arial" panose="020B0604020202020204"/>
              </a:rPr>
              <a:t>в реальной клинической практике</a:t>
            </a:r>
          </a:p>
          <a:p>
            <a:pPr marL="457200" indent="-457200">
              <a:buFontTx/>
              <a:buAutoNum type="arabicPeriod"/>
              <a:defRPr/>
            </a:pPr>
            <a:endParaRPr lang="ru-RU" dirty="0">
              <a:solidFill>
                <a:srgbClr val="4D456C"/>
              </a:solidFill>
              <a:latin typeface="Arial" panose="020B0604020202020204"/>
            </a:endParaRPr>
          </a:p>
        </p:txBody>
      </p:sp>
      <p:pic>
        <p:nvPicPr>
          <p:cNvPr id="6" name="Рисунок 5" descr="Изображение выглядит как Графика, графический дизайн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C7285830-B719-1822-4F62-634F7A319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52" y="5747810"/>
            <a:ext cx="1365782" cy="4772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D275240-7C71-B287-31EA-59D3BFA962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275240-7C71-B287-31EA-59D3BFA96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 descr="Изображение выглядит как Графика, графический дизайн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81FCA031-764A-8E27-FFC1-DF6ECC399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60" y="97790"/>
            <a:ext cx="1493520" cy="521929"/>
          </a:xfrm>
          <a:prstGeom prst="rect">
            <a:avLst/>
          </a:prstGeom>
        </p:spPr>
      </p:pic>
      <p:sp>
        <p:nvSpPr>
          <p:cNvPr id="103" name="Нижний колонтитул 3">
            <a:extLst>
              <a:ext uri="{FF2B5EF4-FFF2-40B4-BE49-F238E27FC236}">
                <a16:creationId xmlns:a16="http://schemas.microsoft.com/office/drawing/2014/main" id="{087B7A58-A026-0DAB-4C44-3EBE68379260}"/>
              </a:ext>
            </a:extLst>
          </p:cNvPr>
          <p:cNvSpPr txBox="1">
            <a:spLocks/>
          </p:cNvSpPr>
          <p:nvPr/>
        </p:nvSpPr>
        <p:spPr>
          <a:xfrm>
            <a:off x="101330" y="6365036"/>
            <a:ext cx="6533646" cy="24622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HR –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гормональные рецепторы;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HER2 –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рецептор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эпидермального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фактора роста человека 2 типа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РМЖ – метастатический рак молочной железы;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CDK4/6i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нгибиторы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циклин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-зависимых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киназ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4 и 6; ВБП – выживаемость без прогрессирования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FCADB19-1D99-0B30-2B69-035716A8BEF1}"/>
              </a:ext>
            </a:extLst>
          </p:cNvPr>
          <p:cNvSpPr txBox="1"/>
          <p:nvPr/>
        </p:nvSpPr>
        <p:spPr>
          <a:xfrm>
            <a:off x="6096000" y="648557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Авксентьев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Н.А. и др. Опухоли женской репродуктивной системы. 2024;20(1):76</a:t>
            </a:r>
          </a:p>
        </p:txBody>
      </p:sp>
      <p:sp>
        <p:nvSpPr>
          <p:cNvPr id="196" name="Заголовок 5">
            <a:extLst>
              <a:ext uri="{FF2B5EF4-FFF2-40B4-BE49-F238E27FC236}">
                <a16:creationId xmlns:a16="http://schemas.microsoft.com/office/drawing/2014/main" id="{DA8723BC-92E3-144B-ACD9-D5378CEE534B}"/>
              </a:ext>
            </a:extLst>
          </p:cNvPr>
          <p:cNvSpPr txBox="1">
            <a:spLocks/>
          </p:cNvSpPr>
          <p:nvPr/>
        </p:nvSpPr>
        <p:spPr>
          <a:xfrm>
            <a:off x="263525" y="89974"/>
            <a:ext cx="9527246" cy="820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Эффективность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CDK4/6i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для лечения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HR+ HER2-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мРМЖ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43D9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 первой линии терапии: анализ ВБП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CD75BD2-1807-1647-9A87-B235EF6EC59E}"/>
              </a:ext>
            </a:extLst>
          </p:cNvPr>
          <p:cNvSpPr txBox="1"/>
          <p:nvPr/>
        </p:nvSpPr>
        <p:spPr>
          <a:xfrm>
            <a:off x="263525" y="1034220"/>
            <a:ext cx="5917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 проведен систематический обзор 19 исследований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применения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CDK4/6i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лечении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HR+ HER2-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мРМЖ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сочетании с ИА в 1-й линии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2AC7590-F5B0-B34E-A229-49261730D44B}"/>
              </a:ext>
            </a:extLst>
          </p:cNvPr>
          <p:cNvSpPr txBox="1"/>
          <p:nvPr/>
        </p:nvSpPr>
        <p:spPr>
          <a:xfrm>
            <a:off x="7432297" y="910855"/>
            <a:ext cx="42842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сегодняшний день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нет убедительных свидетельств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 превосходстве одного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из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CDK4/6i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над другими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84C8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782B2A-2744-9E46-95B1-E1CEEA7D5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7673" y="972410"/>
            <a:ext cx="540000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69F70-9B1D-F94D-9C1E-DF80DDC33402}"/>
              </a:ext>
            </a:extLst>
          </p:cNvPr>
          <p:cNvSpPr txBox="1"/>
          <p:nvPr/>
        </p:nvSpPr>
        <p:spPr>
          <a:xfrm>
            <a:off x="263525" y="1649519"/>
            <a:ext cx="358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Выживаемость без прогрессирования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61" name="Таблица 8">
            <a:extLst>
              <a:ext uri="{FF2B5EF4-FFF2-40B4-BE49-F238E27FC236}">
                <a16:creationId xmlns:a16="http://schemas.microsoft.com/office/drawing/2014/main" id="{62B51DA3-39F9-C443-8BE1-79CD6501DFC3}"/>
              </a:ext>
            </a:extLst>
          </p:cNvPr>
          <p:cNvGraphicFramePr>
            <a:graphicFrameLocks noGrp="1"/>
          </p:cNvGraphicFramePr>
          <p:nvPr/>
        </p:nvGraphicFramePr>
        <p:xfrm>
          <a:off x="263525" y="2080152"/>
          <a:ext cx="5597826" cy="3483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016">
                  <a:extLst>
                    <a:ext uri="{9D8B030D-6E8A-4147-A177-3AD203B41FA5}">
                      <a16:colId xmlns:a16="http://schemas.microsoft.com/office/drawing/2014/main" val="490020724"/>
                    </a:ext>
                  </a:extLst>
                </a:gridCol>
                <a:gridCol w="1583474">
                  <a:extLst>
                    <a:ext uri="{9D8B030D-6E8A-4147-A177-3AD203B41FA5}">
                      <a16:colId xmlns:a16="http://schemas.microsoft.com/office/drawing/2014/main" val="1225592687"/>
                    </a:ext>
                  </a:extLst>
                </a:gridCol>
                <a:gridCol w="1674000">
                  <a:extLst>
                    <a:ext uri="{9D8B030D-6E8A-4147-A177-3AD203B41FA5}">
                      <a16:colId xmlns:a16="http://schemas.microsoft.com/office/drawing/2014/main" val="3125386118"/>
                    </a:ext>
                  </a:extLst>
                </a:gridCol>
                <a:gridCol w="1310336">
                  <a:extLst>
                    <a:ext uri="{9D8B030D-6E8A-4147-A177-3AD203B41FA5}">
                      <a16:colId xmlns:a16="http://schemas.microsoft.com/office/drawing/2014/main" val="3357175251"/>
                    </a:ext>
                  </a:extLst>
                </a:gridCol>
              </a:tblGrid>
              <a:tr h="218693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Исследование</a:t>
                      </a: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Сравнение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42092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Kahraman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en-US" sz="800" b="1" dirty="0" err="1">
                          <a:solidFill>
                            <a:srgbClr val="EC7D31"/>
                          </a:solidFill>
                        </a:rPr>
                        <a:t>р</a:t>
                      </a:r>
                      <a:r>
                        <a:rPr lang="ru-RU" sz="800" b="1" dirty="0">
                          <a:solidFill>
                            <a:srgbClr val="EC7D31"/>
                          </a:solidFill>
                        </a:rPr>
                        <a:t>ибо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р=0.953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80852"/>
                  </a:ext>
                </a:extLst>
              </a:tr>
              <a:tr h="144558">
                <a:tc rowSpan="3"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ejuela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р=0.984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05987"/>
                  </a:ext>
                </a:extLst>
              </a:tr>
              <a:tr h="144558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р=0.241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28042"/>
                  </a:ext>
                </a:extLst>
              </a:tr>
              <a:tr h="144558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р=0.270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01147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ueiroz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р=0.193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28549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Tremblay 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0.90 (0.64-1.27)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19871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Jhaveri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0.80 (0.58-1.11)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46812"/>
                  </a:ext>
                </a:extLst>
              </a:tr>
              <a:tr h="218693"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Zhao 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0.86 (0.59-1.24)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14819"/>
                  </a:ext>
                </a:extLst>
              </a:tr>
              <a:tr h="218693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0.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79 (0.51-1.22)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20344"/>
                  </a:ext>
                </a:extLst>
              </a:tr>
              <a:tr h="218693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0.92 (0.60-1.42)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15289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Ayyagari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1.02 (0.76-1.36)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42220"/>
                  </a:ext>
                </a:extLst>
              </a:tr>
              <a:tr h="21869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Zhang 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1.00 (0.72-1.39)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12797"/>
                  </a:ext>
                </a:extLst>
              </a:tr>
              <a:tr h="218693"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Giuliano 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0.98 (0.58-1.66)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252924"/>
                  </a:ext>
                </a:extLst>
              </a:tr>
              <a:tr h="218693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1.01 (0.59-1.70)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63524"/>
                  </a:ext>
                </a:extLst>
              </a:tr>
              <a:tr h="218693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0.97 (0.53-1.78)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3183521"/>
                  </a:ext>
                </a:extLst>
              </a:tr>
            </a:tbl>
          </a:graphicData>
        </a:graphic>
      </p:graphicFrame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id="{C509E335-EBBD-A64B-8467-6331CB2AB587}"/>
              </a:ext>
            </a:extLst>
          </p:cNvPr>
          <p:cNvGraphicFramePr/>
          <p:nvPr/>
        </p:nvGraphicFramePr>
        <p:xfrm>
          <a:off x="3080255" y="3237239"/>
          <a:ext cx="1260088" cy="2646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5" name="Таблица 8">
            <a:extLst>
              <a:ext uri="{FF2B5EF4-FFF2-40B4-BE49-F238E27FC236}">
                <a16:creationId xmlns:a16="http://schemas.microsoft.com/office/drawing/2014/main" id="{37674006-A935-3A4C-A410-82722761E81D}"/>
              </a:ext>
            </a:extLst>
          </p:cNvPr>
          <p:cNvGraphicFramePr>
            <a:graphicFrameLocks noGrp="1"/>
          </p:cNvGraphicFramePr>
          <p:nvPr/>
        </p:nvGraphicFramePr>
        <p:xfrm>
          <a:off x="6393428" y="2078752"/>
          <a:ext cx="5323160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149">
                  <a:extLst>
                    <a:ext uri="{9D8B030D-6E8A-4147-A177-3AD203B41FA5}">
                      <a16:colId xmlns:a16="http://schemas.microsoft.com/office/drawing/2014/main" val="490020724"/>
                    </a:ext>
                  </a:extLst>
                </a:gridCol>
                <a:gridCol w="1165508">
                  <a:extLst>
                    <a:ext uri="{9D8B030D-6E8A-4147-A177-3AD203B41FA5}">
                      <a16:colId xmlns:a16="http://schemas.microsoft.com/office/drawing/2014/main" val="1225592687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3125386118"/>
                    </a:ext>
                  </a:extLst>
                </a:gridCol>
                <a:gridCol w="1365820">
                  <a:extLst>
                    <a:ext uri="{9D8B030D-6E8A-4147-A177-3AD203B41FA5}">
                      <a16:colId xmlns:a16="http://schemas.microsoft.com/office/drawing/2014/main" val="3357175251"/>
                    </a:ext>
                  </a:extLst>
                </a:gridCol>
              </a:tblGrid>
              <a:tr h="201575"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Исследование</a:t>
                      </a: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Сравнение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942092"/>
                  </a:ext>
                </a:extLst>
              </a:tr>
              <a:tr h="152027">
                <a:tc rowSpan="3"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Xie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р=0.34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681002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р=0.61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6602405"/>
                  </a:ext>
                </a:extLst>
              </a:tr>
              <a:tr h="152027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р=0.72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4647952"/>
                  </a:ext>
                </a:extLst>
              </a:tr>
              <a:tr h="201575">
                <a:tc rowSpan="3">
                  <a:txBody>
                    <a:bodyPr/>
                    <a:lstStyle/>
                    <a:p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Petrelli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(0.7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-1.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6312797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1.07 (0.75-1.53)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158323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1.04 (0.71-1.52)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360816"/>
                  </a:ext>
                </a:extLst>
              </a:tr>
              <a:tr h="201575">
                <a:tc row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El 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Rassy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1.07 (0.74-1.53)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252924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1.03 (0.70-1.51)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0263524"/>
                  </a:ext>
                </a:extLst>
              </a:tr>
              <a:tr h="201575"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Liu 2020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1.01 (0.77-1.33)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190384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0.94 (0.70-1.26)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638961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0.93 (0.69-1.24)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0044796"/>
                  </a:ext>
                </a:extLst>
              </a:tr>
              <a:tr h="201575"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Liu 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0.97 (0.61-1.50)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7252429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1.00 (0.64-1.60)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2626016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endParaRPr lang="ru-RU" sz="800" b="1" dirty="0">
                        <a:solidFill>
                          <a:srgbClr val="01ABC8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1.10 (0.58-1.70)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956740"/>
                  </a:ext>
                </a:extLst>
              </a:tr>
              <a:tr h="201575">
                <a:tc rowSpan="3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Zeng 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0.92 (0.76-1.12)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999889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8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0.98 (0.71-1.32)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5430022"/>
                  </a:ext>
                </a:extLst>
              </a:tr>
              <a:tr h="201575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8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ОР 0.93 (0.76-1.12)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694494"/>
                  </a:ext>
                </a:extLst>
              </a:tr>
            </a:tbl>
          </a:graphicData>
        </a:graphic>
      </p:graphicFrame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864FD0CA-15D0-EB49-8847-D401DD7749D4}"/>
              </a:ext>
            </a:extLst>
          </p:cNvPr>
          <p:cNvGraphicFramePr/>
          <p:nvPr/>
        </p:nvGraphicFramePr>
        <p:xfrm>
          <a:off x="8905778" y="2783963"/>
          <a:ext cx="1260000" cy="344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C5C014-6517-AD49-A7FD-5384D7A49129}"/>
              </a:ext>
            </a:extLst>
          </p:cNvPr>
          <p:cNvSpPr txBox="1"/>
          <p:nvPr/>
        </p:nvSpPr>
        <p:spPr>
          <a:xfrm>
            <a:off x="105981" y="6132810"/>
            <a:ext cx="5505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цветами обозначено преимущество в пользу того или иного препарата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" name="Треугольник 78">
            <a:extLst>
              <a:ext uri="{FF2B5EF4-FFF2-40B4-BE49-F238E27FC236}">
                <a16:creationId xmlns:a16="http://schemas.microsoft.com/office/drawing/2014/main" id="{CEDCFC08-3DC5-4846-811E-CE6D73323E2F}"/>
              </a:ext>
            </a:extLst>
          </p:cNvPr>
          <p:cNvSpPr>
            <a:spLocks noChangeAspect="1"/>
          </p:cNvSpPr>
          <p:nvPr/>
        </p:nvSpPr>
        <p:spPr>
          <a:xfrm>
            <a:off x="2990322" y="3443630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9" name="Треугольник 88">
            <a:extLst>
              <a:ext uri="{FF2B5EF4-FFF2-40B4-BE49-F238E27FC236}">
                <a16:creationId xmlns:a16="http://schemas.microsoft.com/office/drawing/2014/main" id="{E6C84E15-4ED4-8E4A-A5A6-D638541F3662}"/>
              </a:ext>
            </a:extLst>
          </p:cNvPr>
          <p:cNvSpPr>
            <a:spLocks noChangeAspect="1"/>
          </p:cNvSpPr>
          <p:nvPr/>
        </p:nvSpPr>
        <p:spPr>
          <a:xfrm>
            <a:off x="2990322" y="3662235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0" name="Треугольник 89">
            <a:extLst>
              <a:ext uri="{FF2B5EF4-FFF2-40B4-BE49-F238E27FC236}">
                <a16:creationId xmlns:a16="http://schemas.microsoft.com/office/drawing/2014/main" id="{B6323007-1CC9-3448-8B04-C87245C5EF3E}"/>
              </a:ext>
            </a:extLst>
          </p:cNvPr>
          <p:cNvSpPr>
            <a:spLocks noChangeAspect="1"/>
          </p:cNvSpPr>
          <p:nvPr/>
        </p:nvSpPr>
        <p:spPr>
          <a:xfrm>
            <a:off x="2990321" y="3880326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1" name="Треугольник 90">
            <a:extLst>
              <a:ext uri="{FF2B5EF4-FFF2-40B4-BE49-F238E27FC236}">
                <a16:creationId xmlns:a16="http://schemas.microsoft.com/office/drawing/2014/main" id="{3290230E-F1B2-094A-819F-3B5861E629DE}"/>
              </a:ext>
            </a:extLst>
          </p:cNvPr>
          <p:cNvSpPr>
            <a:spLocks noChangeAspect="1"/>
          </p:cNvSpPr>
          <p:nvPr/>
        </p:nvSpPr>
        <p:spPr>
          <a:xfrm>
            <a:off x="2989155" y="4100724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Треугольник 91">
            <a:extLst>
              <a:ext uri="{FF2B5EF4-FFF2-40B4-BE49-F238E27FC236}">
                <a16:creationId xmlns:a16="http://schemas.microsoft.com/office/drawing/2014/main" id="{D5FB8BE3-5A81-2048-BF10-EC4C7BCD007D}"/>
              </a:ext>
            </a:extLst>
          </p:cNvPr>
          <p:cNvSpPr>
            <a:spLocks noChangeAspect="1"/>
          </p:cNvSpPr>
          <p:nvPr/>
        </p:nvSpPr>
        <p:spPr>
          <a:xfrm>
            <a:off x="2986821" y="4320737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Треугольник 92">
            <a:extLst>
              <a:ext uri="{FF2B5EF4-FFF2-40B4-BE49-F238E27FC236}">
                <a16:creationId xmlns:a16="http://schemas.microsoft.com/office/drawing/2014/main" id="{13353D4E-684E-BC4E-BF09-8647717DB709}"/>
              </a:ext>
            </a:extLst>
          </p:cNvPr>
          <p:cNvSpPr>
            <a:spLocks noChangeAspect="1"/>
          </p:cNvSpPr>
          <p:nvPr/>
        </p:nvSpPr>
        <p:spPr>
          <a:xfrm>
            <a:off x="2986820" y="4546371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4" name="Треугольник 93">
            <a:extLst>
              <a:ext uri="{FF2B5EF4-FFF2-40B4-BE49-F238E27FC236}">
                <a16:creationId xmlns:a16="http://schemas.microsoft.com/office/drawing/2014/main" id="{B16E7574-20DB-7644-B682-8D2B4C7CF994}"/>
              </a:ext>
            </a:extLst>
          </p:cNvPr>
          <p:cNvSpPr>
            <a:spLocks noChangeAspect="1"/>
          </p:cNvSpPr>
          <p:nvPr/>
        </p:nvSpPr>
        <p:spPr>
          <a:xfrm>
            <a:off x="2986819" y="475717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Треугольник 94">
            <a:extLst>
              <a:ext uri="{FF2B5EF4-FFF2-40B4-BE49-F238E27FC236}">
                <a16:creationId xmlns:a16="http://schemas.microsoft.com/office/drawing/2014/main" id="{ED59FF74-BB39-BC42-9197-EE75E7172AC6}"/>
              </a:ext>
            </a:extLst>
          </p:cNvPr>
          <p:cNvSpPr>
            <a:spLocks noChangeAspect="1"/>
          </p:cNvSpPr>
          <p:nvPr/>
        </p:nvSpPr>
        <p:spPr>
          <a:xfrm>
            <a:off x="2986818" y="4982083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6" name="Треугольник 95">
            <a:extLst>
              <a:ext uri="{FF2B5EF4-FFF2-40B4-BE49-F238E27FC236}">
                <a16:creationId xmlns:a16="http://schemas.microsoft.com/office/drawing/2014/main" id="{BE7A9E06-005F-D54F-83A5-9D2F30498F55}"/>
              </a:ext>
            </a:extLst>
          </p:cNvPr>
          <p:cNvSpPr>
            <a:spLocks noChangeAspect="1"/>
          </p:cNvSpPr>
          <p:nvPr/>
        </p:nvSpPr>
        <p:spPr>
          <a:xfrm>
            <a:off x="2986817" y="5187940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7" name="Треугольник 96">
            <a:extLst>
              <a:ext uri="{FF2B5EF4-FFF2-40B4-BE49-F238E27FC236}">
                <a16:creationId xmlns:a16="http://schemas.microsoft.com/office/drawing/2014/main" id="{32887F58-7D2A-7940-A716-43CCFCBA28E7}"/>
              </a:ext>
            </a:extLst>
          </p:cNvPr>
          <p:cNvSpPr>
            <a:spLocks noChangeAspect="1"/>
          </p:cNvSpPr>
          <p:nvPr/>
        </p:nvSpPr>
        <p:spPr>
          <a:xfrm>
            <a:off x="2986816" y="5419726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9" name="Треугольник 98">
            <a:extLst>
              <a:ext uri="{FF2B5EF4-FFF2-40B4-BE49-F238E27FC236}">
                <a16:creationId xmlns:a16="http://schemas.microsoft.com/office/drawing/2014/main" id="{0F5C44FD-9FED-AE4B-A10C-92BE42C09A9E}"/>
              </a:ext>
            </a:extLst>
          </p:cNvPr>
          <p:cNvSpPr>
            <a:spLocks noChangeAspect="1"/>
          </p:cNvSpPr>
          <p:nvPr/>
        </p:nvSpPr>
        <p:spPr>
          <a:xfrm>
            <a:off x="4342988" y="3445913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0" name="Треугольник 99">
            <a:extLst>
              <a:ext uri="{FF2B5EF4-FFF2-40B4-BE49-F238E27FC236}">
                <a16:creationId xmlns:a16="http://schemas.microsoft.com/office/drawing/2014/main" id="{944F0124-A9A7-5449-B675-781116815CB0}"/>
              </a:ext>
            </a:extLst>
          </p:cNvPr>
          <p:cNvSpPr>
            <a:spLocks noChangeAspect="1"/>
          </p:cNvSpPr>
          <p:nvPr/>
        </p:nvSpPr>
        <p:spPr>
          <a:xfrm>
            <a:off x="4342988" y="3664518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1" name="Треугольник 100">
            <a:extLst>
              <a:ext uri="{FF2B5EF4-FFF2-40B4-BE49-F238E27FC236}">
                <a16:creationId xmlns:a16="http://schemas.microsoft.com/office/drawing/2014/main" id="{520D67FE-C8DB-5D4F-8F2F-B7EF8F1A41F7}"/>
              </a:ext>
            </a:extLst>
          </p:cNvPr>
          <p:cNvSpPr>
            <a:spLocks noChangeAspect="1"/>
          </p:cNvSpPr>
          <p:nvPr/>
        </p:nvSpPr>
        <p:spPr>
          <a:xfrm>
            <a:off x="4342987" y="3882609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" name="Треугольник 101">
            <a:extLst>
              <a:ext uri="{FF2B5EF4-FFF2-40B4-BE49-F238E27FC236}">
                <a16:creationId xmlns:a16="http://schemas.microsoft.com/office/drawing/2014/main" id="{69EC8868-873C-7443-B47F-84CE165A11CB}"/>
              </a:ext>
            </a:extLst>
          </p:cNvPr>
          <p:cNvSpPr>
            <a:spLocks noChangeAspect="1"/>
          </p:cNvSpPr>
          <p:nvPr/>
        </p:nvSpPr>
        <p:spPr>
          <a:xfrm>
            <a:off x="4341821" y="4103007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4" name="Треугольник 103">
            <a:extLst>
              <a:ext uri="{FF2B5EF4-FFF2-40B4-BE49-F238E27FC236}">
                <a16:creationId xmlns:a16="http://schemas.microsoft.com/office/drawing/2014/main" id="{D2E2ECE2-A57A-4141-8678-043485B20771}"/>
              </a:ext>
            </a:extLst>
          </p:cNvPr>
          <p:cNvSpPr>
            <a:spLocks noChangeAspect="1"/>
          </p:cNvSpPr>
          <p:nvPr/>
        </p:nvSpPr>
        <p:spPr>
          <a:xfrm>
            <a:off x="4339487" y="4323020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5" name="Треугольник 104">
            <a:extLst>
              <a:ext uri="{FF2B5EF4-FFF2-40B4-BE49-F238E27FC236}">
                <a16:creationId xmlns:a16="http://schemas.microsoft.com/office/drawing/2014/main" id="{C771A629-5B18-AB4E-B47E-D35B21A9815E}"/>
              </a:ext>
            </a:extLst>
          </p:cNvPr>
          <p:cNvSpPr>
            <a:spLocks noChangeAspect="1"/>
          </p:cNvSpPr>
          <p:nvPr/>
        </p:nvSpPr>
        <p:spPr>
          <a:xfrm>
            <a:off x="4339486" y="4548654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" name="Треугольник 105">
            <a:extLst>
              <a:ext uri="{FF2B5EF4-FFF2-40B4-BE49-F238E27FC236}">
                <a16:creationId xmlns:a16="http://schemas.microsoft.com/office/drawing/2014/main" id="{49E85FBA-F82A-5F42-A637-762EBB9ECE6C}"/>
              </a:ext>
            </a:extLst>
          </p:cNvPr>
          <p:cNvSpPr>
            <a:spLocks noChangeAspect="1"/>
          </p:cNvSpPr>
          <p:nvPr/>
        </p:nvSpPr>
        <p:spPr>
          <a:xfrm>
            <a:off x="4339485" y="4759455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7" name="Треугольник 106">
            <a:extLst>
              <a:ext uri="{FF2B5EF4-FFF2-40B4-BE49-F238E27FC236}">
                <a16:creationId xmlns:a16="http://schemas.microsoft.com/office/drawing/2014/main" id="{9E9241CC-132B-7448-B76B-5D61C0B2A56A}"/>
              </a:ext>
            </a:extLst>
          </p:cNvPr>
          <p:cNvSpPr>
            <a:spLocks noChangeAspect="1"/>
          </p:cNvSpPr>
          <p:nvPr/>
        </p:nvSpPr>
        <p:spPr>
          <a:xfrm>
            <a:off x="4339484" y="4984366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8" name="Треугольник 107">
            <a:extLst>
              <a:ext uri="{FF2B5EF4-FFF2-40B4-BE49-F238E27FC236}">
                <a16:creationId xmlns:a16="http://schemas.microsoft.com/office/drawing/2014/main" id="{D0385397-DCFA-CE4F-B9A7-36FCDFF5E253}"/>
              </a:ext>
            </a:extLst>
          </p:cNvPr>
          <p:cNvSpPr>
            <a:spLocks noChangeAspect="1"/>
          </p:cNvSpPr>
          <p:nvPr/>
        </p:nvSpPr>
        <p:spPr>
          <a:xfrm>
            <a:off x="4339483" y="5190223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9" name="Треугольник 108">
            <a:extLst>
              <a:ext uri="{FF2B5EF4-FFF2-40B4-BE49-F238E27FC236}">
                <a16:creationId xmlns:a16="http://schemas.microsoft.com/office/drawing/2014/main" id="{B02F7CB8-6432-1B4D-AD5E-08391733C211}"/>
              </a:ext>
            </a:extLst>
          </p:cNvPr>
          <p:cNvSpPr>
            <a:spLocks noChangeAspect="1"/>
          </p:cNvSpPr>
          <p:nvPr/>
        </p:nvSpPr>
        <p:spPr>
          <a:xfrm>
            <a:off x="4339482" y="5422009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0" name="Треугольник 109">
            <a:extLst>
              <a:ext uri="{FF2B5EF4-FFF2-40B4-BE49-F238E27FC236}">
                <a16:creationId xmlns:a16="http://schemas.microsoft.com/office/drawing/2014/main" id="{AD4AED10-8436-954F-A454-D63246712A76}"/>
              </a:ext>
            </a:extLst>
          </p:cNvPr>
          <p:cNvSpPr>
            <a:spLocks noChangeAspect="1"/>
          </p:cNvSpPr>
          <p:nvPr/>
        </p:nvSpPr>
        <p:spPr>
          <a:xfrm>
            <a:off x="8804037" y="2993163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" name="Треугольник 110">
            <a:extLst>
              <a:ext uri="{FF2B5EF4-FFF2-40B4-BE49-F238E27FC236}">
                <a16:creationId xmlns:a16="http://schemas.microsoft.com/office/drawing/2014/main" id="{2539151A-3D37-AA4C-8B3B-DF030402F60A}"/>
              </a:ext>
            </a:extLst>
          </p:cNvPr>
          <p:cNvSpPr>
            <a:spLocks noChangeAspect="1"/>
          </p:cNvSpPr>
          <p:nvPr/>
        </p:nvSpPr>
        <p:spPr>
          <a:xfrm>
            <a:off x="8804037" y="320190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2" name="Треугольник 111">
            <a:extLst>
              <a:ext uri="{FF2B5EF4-FFF2-40B4-BE49-F238E27FC236}">
                <a16:creationId xmlns:a16="http://schemas.microsoft.com/office/drawing/2014/main" id="{4413427F-FE59-9C48-9525-4C4462934424}"/>
              </a:ext>
            </a:extLst>
          </p:cNvPr>
          <p:cNvSpPr>
            <a:spLocks noChangeAspect="1"/>
          </p:cNvSpPr>
          <p:nvPr/>
        </p:nvSpPr>
        <p:spPr>
          <a:xfrm>
            <a:off x="8804036" y="3419993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Треугольник 112">
            <a:extLst>
              <a:ext uri="{FF2B5EF4-FFF2-40B4-BE49-F238E27FC236}">
                <a16:creationId xmlns:a16="http://schemas.microsoft.com/office/drawing/2014/main" id="{E39AA551-A6BA-5F46-88C2-7FAAC7D5E76B}"/>
              </a:ext>
            </a:extLst>
          </p:cNvPr>
          <p:cNvSpPr>
            <a:spLocks noChangeAspect="1"/>
          </p:cNvSpPr>
          <p:nvPr/>
        </p:nvSpPr>
        <p:spPr>
          <a:xfrm>
            <a:off x="8802870" y="3628593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4" name="Треугольник 113">
            <a:extLst>
              <a:ext uri="{FF2B5EF4-FFF2-40B4-BE49-F238E27FC236}">
                <a16:creationId xmlns:a16="http://schemas.microsoft.com/office/drawing/2014/main" id="{6CAD229F-4AFF-8E47-9803-AC36D93DB76C}"/>
              </a:ext>
            </a:extLst>
          </p:cNvPr>
          <p:cNvSpPr>
            <a:spLocks noChangeAspect="1"/>
          </p:cNvSpPr>
          <p:nvPr/>
        </p:nvSpPr>
        <p:spPr>
          <a:xfrm>
            <a:off x="8800536" y="3848606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5" name="Треугольник 114">
            <a:extLst>
              <a:ext uri="{FF2B5EF4-FFF2-40B4-BE49-F238E27FC236}">
                <a16:creationId xmlns:a16="http://schemas.microsoft.com/office/drawing/2014/main" id="{E72078F5-A00E-D341-B767-9A9884DA4AC6}"/>
              </a:ext>
            </a:extLst>
          </p:cNvPr>
          <p:cNvSpPr>
            <a:spLocks noChangeAspect="1"/>
          </p:cNvSpPr>
          <p:nvPr/>
        </p:nvSpPr>
        <p:spPr>
          <a:xfrm>
            <a:off x="8800535" y="4074240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6" name="Треугольник 115">
            <a:extLst>
              <a:ext uri="{FF2B5EF4-FFF2-40B4-BE49-F238E27FC236}">
                <a16:creationId xmlns:a16="http://schemas.microsoft.com/office/drawing/2014/main" id="{D525CD28-B8AB-7848-8044-8ABA023976B5}"/>
              </a:ext>
            </a:extLst>
          </p:cNvPr>
          <p:cNvSpPr>
            <a:spLocks noChangeAspect="1"/>
          </p:cNvSpPr>
          <p:nvPr/>
        </p:nvSpPr>
        <p:spPr>
          <a:xfrm>
            <a:off x="8800534" y="4279142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7" name="Треугольник 116">
            <a:extLst>
              <a:ext uri="{FF2B5EF4-FFF2-40B4-BE49-F238E27FC236}">
                <a16:creationId xmlns:a16="http://schemas.microsoft.com/office/drawing/2014/main" id="{B10007B4-1A29-3C46-9C88-0314F4E9388F}"/>
              </a:ext>
            </a:extLst>
          </p:cNvPr>
          <p:cNvSpPr>
            <a:spLocks noChangeAspect="1"/>
          </p:cNvSpPr>
          <p:nvPr/>
        </p:nvSpPr>
        <p:spPr>
          <a:xfrm>
            <a:off x="8800533" y="4504053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Треугольник 117">
            <a:extLst>
              <a:ext uri="{FF2B5EF4-FFF2-40B4-BE49-F238E27FC236}">
                <a16:creationId xmlns:a16="http://schemas.microsoft.com/office/drawing/2014/main" id="{5E0456B9-CD41-FC49-8049-B4FC89D24A88}"/>
              </a:ext>
            </a:extLst>
          </p:cNvPr>
          <p:cNvSpPr>
            <a:spLocks noChangeAspect="1"/>
          </p:cNvSpPr>
          <p:nvPr/>
        </p:nvSpPr>
        <p:spPr>
          <a:xfrm>
            <a:off x="8800532" y="4709910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9" name="Треугольник 118">
            <a:extLst>
              <a:ext uri="{FF2B5EF4-FFF2-40B4-BE49-F238E27FC236}">
                <a16:creationId xmlns:a16="http://schemas.microsoft.com/office/drawing/2014/main" id="{FD6A9F74-E608-8442-9C4F-5944D5CCA2BF}"/>
              </a:ext>
            </a:extLst>
          </p:cNvPr>
          <p:cNvSpPr>
            <a:spLocks noChangeAspect="1"/>
          </p:cNvSpPr>
          <p:nvPr/>
        </p:nvSpPr>
        <p:spPr>
          <a:xfrm>
            <a:off x="8800531" y="4923999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0" name="Треугольник 119">
            <a:extLst>
              <a:ext uri="{FF2B5EF4-FFF2-40B4-BE49-F238E27FC236}">
                <a16:creationId xmlns:a16="http://schemas.microsoft.com/office/drawing/2014/main" id="{52D1C9EE-5306-6443-B7CE-B2971EA25E02}"/>
              </a:ext>
            </a:extLst>
          </p:cNvPr>
          <p:cNvSpPr>
            <a:spLocks noChangeAspect="1"/>
          </p:cNvSpPr>
          <p:nvPr/>
        </p:nvSpPr>
        <p:spPr>
          <a:xfrm>
            <a:off x="8800534" y="5138656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1" name="Треугольник 120">
            <a:extLst>
              <a:ext uri="{FF2B5EF4-FFF2-40B4-BE49-F238E27FC236}">
                <a16:creationId xmlns:a16="http://schemas.microsoft.com/office/drawing/2014/main" id="{B48F9546-8CAB-0542-AC42-EAEB96C884F0}"/>
              </a:ext>
            </a:extLst>
          </p:cNvPr>
          <p:cNvSpPr>
            <a:spLocks noChangeAspect="1"/>
          </p:cNvSpPr>
          <p:nvPr/>
        </p:nvSpPr>
        <p:spPr>
          <a:xfrm>
            <a:off x="8800533" y="5363567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" name="Треугольник 121">
            <a:extLst>
              <a:ext uri="{FF2B5EF4-FFF2-40B4-BE49-F238E27FC236}">
                <a16:creationId xmlns:a16="http://schemas.microsoft.com/office/drawing/2014/main" id="{B56E7F3B-64B6-D946-B2CF-0F772CF957AA}"/>
              </a:ext>
            </a:extLst>
          </p:cNvPr>
          <p:cNvSpPr>
            <a:spLocks noChangeAspect="1"/>
          </p:cNvSpPr>
          <p:nvPr/>
        </p:nvSpPr>
        <p:spPr>
          <a:xfrm>
            <a:off x="8800532" y="5569424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" name="Треугольник 122">
            <a:extLst>
              <a:ext uri="{FF2B5EF4-FFF2-40B4-BE49-F238E27FC236}">
                <a16:creationId xmlns:a16="http://schemas.microsoft.com/office/drawing/2014/main" id="{9C8FB976-6DA1-6644-8EC2-BE30F481A1D6}"/>
              </a:ext>
            </a:extLst>
          </p:cNvPr>
          <p:cNvSpPr>
            <a:spLocks noChangeAspect="1"/>
          </p:cNvSpPr>
          <p:nvPr/>
        </p:nvSpPr>
        <p:spPr>
          <a:xfrm>
            <a:off x="8800531" y="5788768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4" name="Треугольник 123">
            <a:extLst>
              <a:ext uri="{FF2B5EF4-FFF2-40B4-BE49-F238E27FC236}">
                <a16:creationId xmlns:a16="http://schemas.microsoft.com/office/drawing/2014/main" id="{BD403535-E981-CA49-93C9-3EDC4BE429B4}"/>
              </a:ext>
            </a:extLst>
          </p:cNvPr>
          <p:cNvSpPr>
            <a:spLocks noChangeAspect="1"/>
          </p:cNvSpPr>
          <p:nvPr/>
        </p:nvSpPr>
        <p:spPr>
          <a:xfrm>
            <a:off x="10124018" y="2993163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5" name="Треугольник 124">
            <a:extLst>
              <a:ext uri="{FF2B5EF4-FFF2-40B4-BE49-F238E27FC236}">
                <a16:creationId xmlns:a16="http://schemas.microsoft.com/office/drawing/2014/main" id="{20E9BF27-864F-6540-823C-15AF58A2F4D5}"/>
              </a:ext>
            </a:extLst>
          </p:cNvPr>
          <p:cNvSpPr>
            <a:spLocks noChangeAspect="1"/>
          </p:cNvSpPr>
          <p:nvPr/>
        </p:nvSpPr>
        <p:spPr>
          <a:xfrm>
            <a:off x="10124018" y="3201902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6" name="Треугольник 125">
            <a:extLst>
              <a:ext uri="{FF2B5EF4-FFF2-40B4-BE49-F238E27FC236}">
                <a16:creationId xmlns:a16="http://schemas.microsoft.com/office/drawing/2014/main" id="{47028B69-6A77-2747-BC4C-E27FFF508BDF}"/>
              </a:ext>
            </a:extLst>
          </p:cNvPr>
          <p:cNvSpPr>
            <a:spLocks noChangeAspect="1"/>
          </p:cNvSpPr>
          <p:nvPr/>
        </p:nvSpPr>
        <p:spPr>
          <a:xfrm>
            <a:off x="10124017" y="3419993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7" name="Треугольник 126">
            <a:extLst>
              <a:ext uri="{FF2B5EF4-FFF2-40B4-BE49-F238E27FC236}">
                <a16:creationId xmlns:a16="http://schemas.microsoft.com/office/drawing/2014/main" id="{68C03D9A-9DA3-EE48-A8A1-0B94C4F731A4}"/>
              </a:ext>
            </a:extLst>
          </p:cNvPr>
          <p:cNvSpPr>
            <a:spLocks noChangeAspect="1"/>
          </p:cNvSpPr>
          <p:nvPr/>
        </p:nvSpPr>
        <p:spPr>
          <a:xfrm>
            <a:off x="10122851" y="3628593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8" name="Треугольник 127">
            <a:extLst>
              <a:ext uri="{FF2B5EF4-FFF2-40B4-BE49-F238E27FC236}">
                <a16:creationId xmlns:a16="http://schemas.microsoft.com/office/drawing/2014/main" id="{618883FF-2441-704D-85D7-1BD445281C4F}"/>
              </a:ext>
            </a:extLst>
          </p:cNvPr>
          <p:cNvSpPr>
            <a:spLocks noChangeAspect="1"/>
          </p:cNvSpPr>
          <p:nvPr/>
        </p:nvSpPr>
        <p:spPr>
          <a:xfrm>
            <a:off x="10120517" y="3848606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9" name="Треугольник 128">
            <a:extLst>
              <a:ext uri="{FF2B5EF4-FFF2-40B4-BE49-F238E27FC236}">
                <a16:creationId xmlns:a16="http://schemas.microsoft.com/office/drawing/2014/main" id="{22A09A5B-7D02-A84E-B9C9-3C1054F4A5F4}"/>
              </a:ext>
            </a:extLst>
          </p:cNvPr>
          <p:cNvSpPr>
            <a:spLocks noChangeAspect="1"/>
          </p:cNvSpPr>
          <p:nvPr/>
        </p:nvSpPr>
        <p:spPr>
          <a:xfrm>
            <a:off x="10120516" y="4074240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0" name="Треугольник 129">
            <a:extLst>
              <a:ext uri="{FF2B5EF4-FFF2-40B4-BE49-F238E27FC236}">
                <a16:creationId xmlns:a16="http://schemas.microsoft.com/office/drawing/2014/main" id="{BC2E9A9C-050E-4F44-9597-1866D10C876A}"/>
              </a:ext>
            </a:extLst>
          </p:cNvPr>
          <p:cNvSpPr>
            <a:spLocks noChangeAspect="1"/>
          </p:cNvSpPr>
          <p:nvPr/>
        </p:nvSpPr>
        <p:spPr>
          <a:xfrm>
            <a:off x="10120515" y="427914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1" name="Треугольник 130">
            <a:extLst>
              <a:ext uri="{FF2B5EF4-FFF2-40B4-BE49-F238E27FC236}">
                <a16:creationId xmlns:a16="http://schemas.microsoft.com/office/drawing/2014/main" id="{9791BE5B-C01A-F449-9E05-8A2C27F9898F}"/>
              </a:ext>
            </a:extLst>
          </p:cNvPr>
          <p:cNvSpPr>
            <a:spLocks noChangeAspect="1"/>
          </p:cNvSpPr>
          <p:nvPr/>
        </p:nvSpPr>
        <p:spPr>
          <a:xfrm>
            <a:off x="10120514" y="4504053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2" name="Треугольник 131">
            <a:extLst>
              <a:ext uri="{FF2B5EF4-FFF2-40B4-BE49-F238E27FC236}">
                <a16:creationId xmlns:a16="http://schemas.microsoft.com/office/drawing/2014/main" id="{50660987-E7E1-AC42-9947-821FB3A91C91}"/>
              </a:ext>
            </a:extLst>
          </p:cNvPr>
          <p:cNvSpPr>
            <a:spLocks noChangeAspect="1"/>
          </p:cNvSpPr>
          <p:nvPr/>
        </p:nvSpPr>
        <p:spPr>
          <a:xfrm>
            <a:off x="10120513" y="4709910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3" name="Треугольник 132">
            <a:extLst>
              <a:ext uri="{FF2B5EF4-FFF2-40B4-BE49-F238E27FC236}">
                <a16:creationId xmlns:a16="http://schemas.microsoft.com/office/drawing/2014/main" id="{BB3CAA18-A160-0748-A0D6-22AC2C275383}"/>
              </a:ext>
            </a:extLst>
          </p:cNvPr>
          <p:cNvSpPr>
            <a:spLocks noChangeAspect="1"/>
          </p:cNvSpPr>
          <p:nvPr/>
        </p:nvSpPr>
        <p:spPr>
          <a:xfrm>
            <a:off x="10120512" y="4923999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4" name="Треугольник 133">
            <a:extLst>
              <a:ext uri="{FF2B5EF4-FFF2-40B4-BE49-F238E27FC236}">
                <a16:creationId xmlns:a16="http://schemas.microsoft.com/office/drawing/2014/main" id="{F100B1D1-9C2E-EF40-8574-09795E633275}"/>
              </a:ext>
            </a:extLst>
          </p:cNvPr>
          <p:cNvSpPr>
            <a:spLocks noChangeAspect="1"/>
          </p:cNvSpPr>
          <p:nvPr/>
        </p:nvSpPr>
        <p:spPr>
          <a:xfrm>
            <a:off x="10120515" y="5138656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5" name="Треугольник 134">
            <a:extLst>
              <a:ext uri="{FF2B5EF4-FFF2-40B4-BE49-F238E27FC236}">
                <a16:creationId xmlns:a16="http://schemas.microsoft.com/office/drawing/2014/main" id="{1858ADF6-46ED-4748-8C0D-408FB618B81E}"/>
              </a:ext>
            </a:extLst>
          </p:cNvPr>
          <p:cNvSpPr>
            <a:spLocks noChangeAspect="1"/>
          </p:cNvSpPr>
          <p:nvPr/>
        </p:nvSpPr>
        <p:spPr>
          <a:xfrm>
            <a:off x="10120514" y="5363567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6" name="Треугольник 135">
            <a:extLst>
              <a:ext uri="{FF2B5EF4-FFF2-40B4-BE49-F238E27FC236}">
                <a16:creationId xmlns:a16="http://schemas.microsoft.com/office/drawing/2014/main" id="{8202BE0B-22F0-9543-A39D-703BD7BC99C7}"/>
              </a:ext>
            </a:extLst>
          </p:cNvPr>
          <p:cNvSpPr>
            <a:spLocks noChangeAspect="1"/>
          </p:cNvSpPr>
          <p:nvPr/>
        </p:nvSpPr>
        <p:spPr>
          <a:xfrm>
            <a:off x="10120513" y="5569424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7" name="Треугольник 136">
            <a:extLst>
              <a:ext uri="{FF2B5EF4-FFF2-40B4-BE49-F238E27FC236}">
                <a16:creationId xmlns:a16="http://schemas.microsoft.com/office/drawing/2014/main" id="{DD0F1998-6ED7-5C45-8AFB-667C10C64B68}"/>
              </a:ext>
            </a:extLst>
          </p:cNvPr>
          <p:cNvSpPr>
            <a:spLocks noChangeAspect="1"/>
          </p:cNvSpPr>
          <p:nvPr/>
        </p:nvSpPr>
        <p:spPr>
          <a:xfrm>
            <a:off x="10120512" y="5788768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63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D275240-7C71-B287-31EA-59D3BFA962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24" imgH="310" progId="TCLayout.ActiveDocument.1">
                  <p:embed/>
                </p:oleObj>
              </mc:Choice>
              <mc:Fallback>
                <p:oleObj name="Слайд think-cell" r:id="rId3" imgW="324" imgH="31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275240-7C71-B287-31EA-59D3BFA96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 descr="Изображение выглядит как Графика, графический дизайн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81FCA031-764A-8E27-FFC1-DF6ECC399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60" y="97790"/>
            <a:ext cx="1493520" cy="521929"/>
          </a:xfrm>
          <a:prstGeom prst="rect">
            <a:avLst/>
          </a:prstGeom>
        </p:spPr>
      </p:pic>
      <p:sp>
        <p:nvSpPr>
          <p:cNvPr id="103" name="Нижний колонтитул 3">
            <a:extLst>
              <a:ext uri="{FF2B5EF4-FFF2-40B4-BE49-F238E27FC236}">
                <a16:creationId xmlns:a16="http://schemas.microsoft.com/office/drawing/2014/main" id="{087B7A58-A026-0DAB-4C44-3EBE68379260}"/>
              </a:ext>
            </a:extLst>
          </p:cNvPr>
          <p:cNvSpPr txBox="1">
            <a:spLocks/>
          </p:cNvSpPr>
          <p:nvPr/>
        </p:nvSpPr>
        <p:spPr>
          <a:xfrm>
            <a:off x="101330" y="6355322"/>
            <a:ext cx="6533646" cy="24622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HR –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гормональные рецепторы;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HER2 –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рецептор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эпидермального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фактора роста человека 2 типа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РМЖ – метастатический рак молочной железы;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CDK4/6i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нгибиторы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циклин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-зависимых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киназ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4 и 6; ОВ – общая выживаемость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FCADB19-1D99-0B30-2B69-035716A8BEF1}"/>
              </a:ext>
            </a:extLst>
          </p:cNvPr>
          <p:cNvSpPr txBox="1"/>
          <p:nvPr/>
        </p:nvSpPr>
        <p:spPr>
          <a:xfrm>
            <a:off x="6096000" y="648557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Авксентьев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Arial" panose="020B0604020202020204" pitchFamily="34" charset="0"/>
              </a:rPr>
              <a:t> Н.А. и др. Опухоли женской репродуктивной системы. 2024;20(1):76</a:t>
            </a:r>
          </a:p>
        </p:txBody>
      </p:sp>
      <p:sp>
        <p:nvSpPr>
          <p:cNvPr id="196" name="Заголовок 5">
            <a:extLst>
              <a:ext uri="{FF2B5EF4-FFF2-40B4-BE49-F238E27FC236}">
                <a16:creationId xmlns:a16="http://schemas.microsoft.com/office/drawing/2014/main" id="{DA8723BC-92E3-144B-ACD9-D5378CEE534B}"/>
              </a:ext>
            </a:extLst>
          </p:cNvPr>
          <p:cNvSpPr txBox="1">
            <a:spLocks/>
          </p:cNvSpPr>
          <p:nvPr/>
        </p:nvSpPr>
        <p:spPr>
          <a:xfrm>
            <a:off x="263525" y="89974"/>
            <a:ext cx="9527246" cy="820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Эффективность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CDK4/6i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для лечения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HR+ HER2-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мРМЖ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43D9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43D9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 первой линии терапии: анализ ОВ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CD75BD2-1807-1647-9A87-B235EF6EC59E}"/>
              </a:ext>
            </a:extLst>
          </p:cNvPr>
          <p:cNvSpPr txBox="1"/>
          <p:nvPr/>
        </p:nvSpPr>
        <p:spPr>
          <a:xfrm>
            <a:off x="263525" y="1034220"/>
            <a:ext cx="5917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 проведен систематический обзор 19 исследований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применения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CDK4/6i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лечении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HR+ HER2-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мРМЖ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5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сочетании с ИА в 1-й линии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2AC7590-F5B0-B34E-A229-49261730D44B}"/>
              </a:ext>
            </a:extLst>
          </p:cNvPr>
          <p:cNvSpPr txBox="1"/>
          <p:nvPr/>
        </p:nvSpPr>
        <p:spPr>
          <a:xfrm>
            <a:off x="8294721" y="2042235"/>
            <a:ext cx="3826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сегодняшний день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нет убедительных свидетельств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 превосходстве одного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из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CDK4/6i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над другими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84C8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782B2A-2744-9E46-95B1-E1CEEA7D5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0097" y="2103790"/>
            <a:ext cx="540000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69F70-9B1D-F94D-9C1E-DF80DDC33402}"/>
              </a:ext>
            </a:extLst>
          </p:cNvPr>
          <p:cNvSpPr txBox="1"/>
          <p:nvPr/>
        </p:nvSpPr>
        <p:spPr>
          <a:xfrm>
            <a:off x="263525" y="1488879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Общая выживаемость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6" name="Таблица 8">
            <a:extLst>
              <a:ext uri="{FF2B5EF4-FFF2-40B4-BE49-F238E27FC236}">
                <a16:creationId xmlns:a16="http://schemas.microsoft.com/office/drawing/2014/main" id="{B248E1CB-DD12-5649-961C-633E95971DEC}"/>
              </a:ext>
            </a:extLst>
          </p:cNvPr>
          <p:cNvGraphicFramePr>
            <a:graphicFrameLocks noGrp="1"/>
          </p:cNvGraphicFramePr>
          <p:nvPr/>
        </p:nvGraphicFramePr>
        <p:xfrm>
          <a:off x="263524" y="1782739"/>
          <a:ext cx="7486573" cy="400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988">
                  <a:extLst>
                    <a:ext uri="{9D8B030D-6E8A-4147-A177-3AD203B41FA5}">
                      <a16:colId xmlns:a16="http://schemas.microsoft.com/office/drawing/2014/main" val="490020724"/>
                    </a:ext>
                  </a:extLst>
                </a:gridCol>
                <a:gridCol w="1725157">
                  <a:extLst>
                    <a:ext uri="{9D8B030D-6E8A-4147-A177-3AD203B41FA5}">
                      <a16:colId xmlns:a16="http://schemas.microsoft.com/office/drawing/2014/main" val="1225592687"/>
                    </a:ext>
                  </a:extLst>
                </a:gridCol>
                <a:gridCol w="2164287">
                  <a:extLst>
                    <a:ext uri="{9D8B030D-6E8A-4147-A177-3AD203B41FA5}">
                      <a16:colId xmlns:a16="http://schemas.microsoft.com/office/drawing/2014/main" val="3125386118"/>
                    </a:ext>
                  </a:extLst>
                </a:gridCol>
                <a:gridCol w="2023141">
                  <a:extLst>
                    <a:ext uri="{9D8B030D-6E8A-4147-A177-3AD203B41FA5}">
                      <a16:colId xmlns:a16="http://schemas.microsoft.com/office/drawing/2014/main" val="3357175251"/>
                    </a:ext>
                  </a:extLst>
                </a:gridCol>
              </a:tblGrid>
              <a:tr h="303295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Исследование</a:t>
                      </a: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Сравнение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42092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Kahraman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en-US" sz="900" b="1" dirty="0" err="1">
                          <a:solidFill>
                            <a:srgbClr val="EC7D31"/>
                          </a:solidFill>
                        </a:rPr>
                        <a:t>р</a:t>
                      </a:r>
                      <a:r>
                        <a:rPr lang="ru-RU" sz="900" b="1" dirty="0">
                          <a:solidFill>
                            <a:srgbClr val="EC7D31"/>
                          </a:solidFill>
                        </a:rPr>
                        <a:t>ибо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р=0.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80852"/>
                  </a:ext>
                </a:extLst>
              </a:tr>
              <a:tr h="198751">
                <a:tc rowSpan="3">
                  <a:txBody>
                    <a:bodyPr/>
                    <a:lstStyle/>
                    <a:p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ejuela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9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р=0.9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05987"/>
                  </a:ext>
                </a:extLst>
              </a:tr>
              <a:tr h="198751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р=0.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791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128042"/>
                  </a:ext>
                </a:extLst>
              </a:tr>
              <a:tr h="198751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9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р=0.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659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01147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Tremblay 2018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 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(0.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4-1.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19871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Jhaveri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2022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 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(0.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8-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0.96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46812"/>
                  </a:ext>
                </a:extLst>
              </a:tr>
              <a:tr h="273770">
                <a:tc rowSpan="3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Zhao 2023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 0.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82 (0.61-1.10)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14819"/>
                  </a:ext>
                </a:extLst>
              </a:tr>
              <a:tr h="27377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0.82 (0.59-1.14)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20344"/>
                  </a:ext>
                </a:extLst>
              </a:tr>
              <a:tr h="27377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9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 0.9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 (0.72-1.37)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15289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Liu 2020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0.89 (0.50-1.58)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542220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Liu 2023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9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 1.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20 (0.67-2.30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12797"/>
                  </a:ext>
                </a:extLst>
              </a:tr>
              <a:tr h="273770">
                <a:tc rowSpan="3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Zeng 2023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0.94 (0.72-1.22)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252924"/>
                  </a:ext>
                </a:extLst>
              </a:tr>
              <a:tr h="27377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684C8C"/>
                          </a:solidFill>
                        </a:rPr>
                        <a:t>палбо</a:t>
                      </a:r>
                      <a:endParaRPr lang="ru-RU" sz="900" b="1" dirty="0">
                        <a:solidFill>
                          <a:srgbClr val="684C8C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0.93 (0.75-1.14)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63524"/>
                  </a:ext>
                </a:extLst>
              </a:tr>
              <a:tr h="273770">
                <a:tc v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>
                          <a:solidFill>
                            <a:srgbClr val="01ABC8"/>
                          </a:solidFill>
                        </a:rPr>
                        <a:t>Абема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="1" dirty="0" err="1">
                          <a:solidFill>
                            <a:srgbClr val="EC7D31"/>
                          </a:solidFill>
                        </a:rPr>
                        <a:t>рибо</a:t>
                      </a:r>
                      <a:endParaRPr lang="ru-RU" sz="900" b="1" dirty="0">
                        <a:solidFill>
                          <a:srgbClr val="EC7D3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0.94 (0.76-1.14)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684C8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3183521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CC6351C-2E3C-8F4E-B57D-C68086A058E0}"/>
              </a:ext>
            </a:extLst>
          </p:cNvPr>
          <p:cNvGraphicFramePr/>
          <p:nvPr/>
        </p:nvGraphicFramePr>
        <p:xfrm>
          <a:off x="3697685" y="2896300"/>
          <a:ext cx="1887569" cy="318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7BF9E3D-87E8-B943-ACFA-CDCCBA16E807}"/>
              </a:ext>
            </a:extLst>
          </p:cNvPr>
          <p:cNvSpPr txBox="1"/>
          <p:nvPr/>
        </p:nvSpPr>
        <p:spPr>
          <a:xfrm>
            <a:off x="8290097" y="3749865"/>
            <a:ext cx="351904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исследовании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Jhaveri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2022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использовались данные исследований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ONALEESA-2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ALOMA-2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однако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применение данной методики сравнения для анализа остается спорным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 силу возможных скрытых различий между исследованиями. Кроме того, оба исходных РКИ характеризуются низкой статистической мощностью (&lt;70 % вероятности подтвердить преимущество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 ОВ продолжительностью до 12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мес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CD5136-4A0C-2444-9D63-D28A17247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0097" y="3754682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B6C296-0DF0-3A4E-AB32-C1B1D4AE93A7}"/>
              </a:ext>
            </a:extLst>
          </p:cNvPr>
          <p:cNvSpPr txBox="1"/>
          <p:nvPr/>
        </p:nvSpPr>
        <p:spPr>
          <a:xfrm>
            <a:off x="105981" y="6132810"/>
            <a:ext cx="5505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цветами обозначено преимущество в пользу того или иного препарата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Треугольник 22">
            <a:extLst>
              <a:ext uri="{FF2B5EF4-FFF2-40B4-BE49-F238E27FC236}">
                <a16:creationId xmlns:a16="http://schemas.microsoft.com/office/drawing/2014/main" id="{8A932B65-CA66-CD4D-AEBF-6691765A1D61}"/>
              </a:ext>
            </a:extLst>
          </p:cNvPr>
          <p:cNvSpPr>
            <a:spLocks noChangeAspect="1"/>
          </p:cNvSpPr>
          <p:nvPr/>
        </p:nvSpPr>
        <p:spPr>
          <a:xfrm>
            <a:off x="3676418" y="3126392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F34EBBE9-B3BC-7B47-9FDD-E1DCDC5A4253}"/>
              </a:ext>
            </a:extLst>
          </p:cNvPr>
          <p:cNvSpPr>
            <a:spLocks noChangeAspect="1"/>
          </p:cNvSpPr>
          <p:nvPr/>
        </p:nvSpPr>
        <p:spPr>
          <a:xfrm>
            <a:off x="3676418" y="3419639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Треугольник 24">
            <a:extLst>
              <a:ext uri="{FF2B5EF4-FFF2-40B4-BE49-F238E27FC236}">
                <a16:creationId xmlns:a16="http://schemas.microsoft.com/office/drawing/2014/main" id="{8805C185-D22F-734D-804D-DF330907F773}"/>
              </a:ext>
            </a:extLst>
          </p:cNvPr>
          <p:cNvSpPr>
            <a:spLocks noChangeAspect="1"/>
          </p:cNvSpPr>
          <p:nvPr/>
        </p:nvSpPr>
        <p:spPr>
          <a:xfrm>
            <a:off x="3676417" y="3687492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2DE07510-BC5E-8840-B04B-266ADD215B7C}"/>
              </a:ext>
            </a:extLst>
          </p:cNvPr>
          <p:cNvSpPr>
            <a:spLocks noChangeAspect="1"/>
          </p:cNvSpPr>
          <p:nvPr/>
        </p:nvSpPr>
        <p:spPr>
          <a:xfrm>
            <a:off x="3675251" y="3963873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Треугольник 26">
            <a:extLst>
              <a:ext uri="{FF2B5EF4-FFF2-40B4-BE49-F238E27FC236}">
                <a16:creationId xmlns:a16="http://schemas.microsoft.com/office/drawing/2014/main" id="{54A3376B-5158-F640-89C5-1456EF20582B}"/>
              </a:ext>
            </a:extLst>
          </p:cNvPr>
          <p:cNvSpPr>
            <a:spLocks noChangeAspect="1"/>
          </p:cNvSpPr>
          <p:nvPr/>
        </p:nvSpPr>
        <p:spPr>
          <a:xfrm>
            <a:off x="3672917" y="4227428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Треугольник 27">
            <a:extLst>
              <a:ext uri="{FF2B5EF4-FFF2-40B4-BE49-F238E27FC236}">
                <a16:creationId xmlns:a16="http://schemas.microsoft.com/office/drawing/2014/main" id="{55B4AEC6-DFFE-A145-B61B-76DD36E5071E}"/>
              </a:ext>
            </a:extLst>
          </p:cNvPr>
          <p:cNvSpPr>
            <a:spLocks noChangeAspect="1"/>
          </p:cNvSpPr>
          <p:nvPr/>
        </p:nvSpPr>
        <p:spPr>
          <a:xfrm>
            <a:off x="3672916" y="4509045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Треугольник 28">
            <a:extLst>
              <a:ext uri="{FF2B5EF4-FFF2-40B4-BE49-F238E27FC236}">
                <a16:creationId xmlns:a16="http://schemas.microsoft.com/office/drawing/2014/main" id="{0B8B78BA-452E-994A-9803-3A81F48EC936}"/>
              </a:ext>
            </a:extLst>
          </p:cNvPr>
          <p:cNvSpPr>
            <a:spLocks noChangeAspect="1"/>
          </p:cNvSpPr>
          <p:nvPr/>
        </p:nvSpPr>
        <p:spPr>
          <a:xfrm>
            <a:off x="3672915" y="4782049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Треугольник 29">
            <a:extLst>
              <a:ext uri="{FF2B5EF4-FFF2-40B4-BE49-F238E27FC236}">
                <a16:creationId xmlns:a16="http://schemas.microsoft.com/office/drawing/2014/main" id="{9A72F515-9554-DA42-8BEE-98EBB8437677}"/>
              </a:ext>
            </a:extLst>
          </p:cNvPr>
          <p:cNvSpPr>
            <a:spLocks noChangeAspect="1"/>
          </p:cNvSpPr>
          <p:nvPr/>
        </p:nvSpPr>
        <p:spPr>
          <a:xfrm>
            <a:off x="3672914" y="5056722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Треугольник 30">
            <a:extLst>
              <a:ext uri="{FF2B5EF4-FFF2-40B4-BE49-F238E27FC236}">
                <a16:creationId xmlns:a16="http://schemas.microsoft.com/office/drawing/2014/main" id="{4DECC77C-B9C2-4343-A1D9-AEF6B08CB4DE}"/>
              </a:ext>
            </a:extLst>
          </p:cNvPr>
          <p:cNvSpPr>
            <a:spLocks noChangeAspect="1"/>
          </p:cNvSpPr>
          <p:nvPr/>
        </p:nvSpPr>
        <p:spPr>
          <a:xfrm>
            <a:off x="3672913" y="5318562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Треугольник 31">
            <a:extLst>
              <a:ext uri="{FF2B5EF4-FFF2-40B4-BE49-F238E27FC236}">
                <a16:creationId xmlns:a16="http://schemas.microsoft.com/office/drawing/2014/main" id="{BE0478AA-2AA6-B349-AF21-F8FE7F8E097A}"/>
              </a:ext>
            </a:extLst>
          </p:cNvPr>
          <p:cNvSpPr>
            <a:spLocks noChangeAspect="1"/>
          </p:cNvSpPr>
          <p:nvPr/>
        </p:nvSpPr>
        <p:spPr>
          <a:xfrm>
            <a:off x="3672912" y="5606330"/>
            <a:ext cx="83519" cy="72000"/>
          </a:xfrm>
          <a:prstGeom prst="triangle">
            <a:avLst/>
          </a:prstGeom>
          <a:solidFill>
            <a:srgbClr val="01A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Треугольник 32">
            <a:extLst>
              <a:ext uri="{FF2B5EF4-FFF2-40B4-BE49-F238E27FC236}">
                <a16:creationId xmlns:a16="http://schemas.microsoft.com/office/drawing/2014/main" id="{A4882A0E-A940-F54F-8A03-46839E2BDF86}"/>
              </a:ext>
            </a:extLst>
          </p:cNvPr>
          <p:cNvSpPr>
            <a:spLocks noChangeAspect="1"/>
          </p:cNvSpPr>
          <p:nvPr/>
        </p:nvSpPr>
        <p:spPr>
          <a:xfrm>
            <a:off x="5472440" y="312639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Треугольник 33">
            <a:extLst>
              <a:ext uri="{FF2B5EF4-FFF2-40B4-BE49-F238E27FC236}">
                <a16:creationId xmlns:a16="http://schemas.microsoft.com/office/drawing/2014/main" id="{FDFFA586-4606-BC4F-BE3E-5B3E9895DE0A}"/>
              </a:ext>
            </a:extLst>
          </p:cNvPr>
          <p:cNvSpPr>
            <a:spLocks noChangeAspect="1"/>
          </p:cNvSpPr>
          <p:nvPr/>
        </p:nvSpPr>
        <p:spPr>
          <a:xfrm>
            <a:off x="5472440" y="3419639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Треугольник 34">
            <a:extLst>
              <a:ext uri="{FF2B5EF4-FFF2-40B4-BE49-F238E27FC236}">
                <a16:creationId xmlns:a16="http://schemas.microsoft.com/office/drawing/2014/main" id="{1777BB87-BA5F-FB43-A460-580B30900D84}"/>
              </a:ext>
            </a:extLst>
          </p:cNvPr>
          <p:cNvSpPr>
            <a:spLocks noChangeAspect="1"/>
          </p:cNvSpPr>
          <p:nvPr/>
        </p:nvSpPr>
        <p:spPr>
          <a:xfrm>
            <a:off x="5472439" y="368749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Треугольник 35">
            <a:extLst>
              <a:ext uri="{FF2B5EF4-FFF2-40B4-BE49-F238E27FC236}">
                <a16:creationId xmlns:a16="http://schemas.microsoft.com/office/drawing/2014/main" id="{EF69F5C1-0031-1348-9105-0ED08216CC4C}"/>
              </a:ext>
            </a:extLst>
          </p:cNvPr>
          <p:cNvSpPr>
            <a:spLocks noChangeAspect="1"/>
          </p:cNvSpPr>
          <p:nvPr/>
        </p:nvSpPr>
        <p:spPr>
          <a:xfrm>
            <a:off x="5471273" y="3963873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Треугольник 36">
            <a:extLst>
              <a:ext uri="{FF2B5EF4-FFF2-40B4-BE49-F238E27FC236}">
                <a16:creationId xmlns:a16="http://schemas.microsoft.com/office/drawing/2014/main" id="{762B8408-EB08-354B-ADEB-DA0C40E855EF}"/>
              </a:ext>
            </a:extLst>
          </p:cNvPr>
          <p:cNvSpPr>
            <a:spLocks noChangeAspect="1"/>
          </p:cNvSpPr>
          <p:nvPr/>
        </p:nvSpPr>
        <p:spPr>
          <a:xfrm>
            <a:off x="5468939" y="4227428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Треугольник 37">
            <a:extLst>
              <a:ext uri="{FF2B5EF4-FFF2-40B4-BE49-F238E27FC236}">
                <a16:creationId xmlns:a16="http://schemas.microsoft.com/office/drawing/2014/main" id="{0AF739D5-8AD3-2846-A243-6DEF0054A4A0}"/>
              </a:ext>
            </a:extLst>
          </p:cNvPr>
          <p:cNvSpPr>
            <a:spLocks noChangeAspect="1"/>
          </p:cNvSpPr>
          <p:nvPr/>
        </p:nvSpPr>
        <p:spPr>
          <a:xfrm>
            <a:off x="5468938" y="4509045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Треугольник 38">
            <a:extLst>
              <a:ext uri="{FF2B5EF4-FFF2-40B4-BE49-F238E27FC236}">
                <a16:creationId xmlns:a16="http://schemas.microsoft.com/office/drawing/2014/main" id="{A18009EF-1AD3-F54B-8F0B-41B590C7E7E1}"/>
              </a:ext>
            </a:extLst>
          </p:cNvPr>
          <p:cNvSpPr>
            <a:spLocks noChangeAspect="1"/>
          </p:cNvSpPr>
          <p:nvPr/>
        </p:nvSpPr>
        <p:spPr>
          <a:xfrm>
            <a:off x="5468937" y="4782049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Треугольник 39">
            <a:extLst>
              <a:ext uri="{FF2B5EF4-FFF2-40B4-BE49-F238E27FC236}">
                <a16:creationId xmlns:a16="http://schemas.microsoft.com/office/drawing/2014/main" id="{2DB82EE9-B8AE-0441-9BDF-03F6ED30ADDF}"/>
              </a:ext>
            </a:extLst>
          </p:cNvPr>
          <p:cNvSpPr>
            <a:spLocks noChangeAspect="1"/>
          </p:cNvSpPr>
          <p:nvPr/>
        </p:nvSpPr>
        <p:spPr>
          <a:xfrm>
            <a:off x="5468936" y="505672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Треугольник 40">
            <a:extLst>
              <a:ext uri="{FF2B5EF4-FFF2-40B4-BE49-F238E27FC236}">
                <a16:creationId xmlns:a16="http://schemas.microsoft.com/office/drawing/2014/main" id="{85EA3873-7586-8B4B-8500-FE281612550B}"/>
              </a:ext>
            </a:extLst>
          </p:cNvPr>
          <p:cNvSpPr>
            <a:spLocks noChangeAspect="1"/>
          </p:cNvSpPr>
          <p:nvPr/>
        </p:nvSpPr>
        <p:spPr>
          <a:xfrm>
            <a:off x="5468935" y="5318562"/>
            <a:ext cx="83519" cy="72000"/>
          </a:xfrm>
          <a:prstGeom prst="triangle">
            <a:avLst/>
          </a:prstGeom>
          <a:solidFill>
            <a:srgbClr val="684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Треугольник 41">
            <a:extLst>
              <a:ext uri="{FF2B5EF4-FFF2-40B4-BE49-F238E27FC236}">
                <a16:creationId xmlns:a16="http://schemas.microsoft.com/office/drawing/2014/main" id="{4D8079D8-48A7-B640-9DC6-278DDD36B92E}"/>
              </a:ext>
            </a:extLst>
          </p:cNvPr>
          <p:cNvSpPr>
            <a:spLocks noChangeAspect="1"/>
          </p:cNvSpPr>
          <p:nvPr/>
        </p:nvSpPr>
        <p:spPr>
          <a:xfrm>
            <a:off x="5468934" y="5606330"/>
            <a:ext cx="83519" cy="72000"/>
          </a:xfrm>
          <a:prstGeom prst="triangle">
            <a:avLst/>
          </a:prstGeom>
          <a:solidFill>
            <a:srgbClr val="EC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E9A70B75-1A6A-7FAF-D5AC-80D4BC75A3B6}"/>
              </a:ext>
            </a:extLst>
          </p:cNvPr>
          <p:cNvSpPr/>
          <p:nvPr/>
        </p:nvSpPr>
        <p:spPr>
          <a:xfrm>
            <a:off x="495300" y="192621"/>
            <a:ext cx="11696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 Bold" pitchFamily="34" charset="-122"/>
                <a:cs typeface="+mn-cs"/>
              </a:rPr>
              <a:t>КРАТКАЯ ИНСТРУКЦИЯ ПО МЕДИЦИНСКОМУ ПРИМЕНЕНИЮ ЛЕКАРСТВЕННОГО ПРЕПАРАТА ИТУЛСИ</a:t>
            </a:r>
            <a:endParaRPr kumimoji="0" lang="en-US" sz="17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 pitchFamily="34" charset="0"/>
              <a:ea typeface="Arial Bold" pitchFamily="34" charset="-122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967050-A0C0-0022-E74B-0ACD8F3531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38" t="82083" r="84458" b="6249"/>
          <a:stretch/>
        </p:blipFill>
        <p:spPr>
          <a:xfrm>
            <a:off x="799917" y="5246036"/>
            <a:ext cx="1010539" cy="933451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5AF97FB-2174-49FE-62B0-C947BF1D8BF2}"/>
              </a:ext>
            </a:extLst>
          </p:cNvPr>
          <p:cNvGraphicFramePr>
            <a:graphicFrameLocks noGrp="1"/>
          </p:cNvGraphicFramePr>
          <p:nvPr/>
        </p:nvGraphicFramePr>
        <p:xfrm>
          <a:off x="3981298" y="5404786"/>
          <a:ext cx="5254141" cy="840000"/>
        </p:xfrm>
        <a:graphic>
          <a:graphicData uri="http://schemas.openxmlformats.org/drawingml/2006/table">
            <a:tbl>
              <a:tblPr firstRow="1" bandRow="1"/>
              <a:tblGrid>
                <a:gridCol w="2079621">
                  <a:extLst>
                    <a:ext uri="{9D8B030D-6E8A-4147-A177-3AD203B41FA5}">
                      <a16:colId xmlns:a16="http://schemas.microsoft.com/office/drawing/2014/main" val="1215798290"/>
                    </a:ext>
                  </a:extLst>
                </a:gridCol>
                <a:gridCol w="3174520">
                  <a:extLst>
                    <a:ext uri="{9D8B030D-6E8A-4147-A177-3AD203B41FA5}">
                      <a16:colId xmlns:a16="http://schemas.microsoft.com/office/drawing/2014/main" val="3143485406"/>
                    </a:ext>
                  </a:extLst>
                </a:gridCol>
              </a:tblGrid>
              <a:tr h="8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9pPr>
                    </a:lstStyle>
                    <a:p>
                      <a:endParaRPr lang="ru-RU" sz="900"/>
                    </a:p>
                  </a:txBody>
                  <a:tcPr marL="45714" marR="45714" marT="22857" marB="228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Служба медицинской информации</a:t>
                      </a:r>
                    </a:p>
                    <a:p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Medinfo.Russia@Pfizer.com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Доступ к информации о рецептурных препаратах Pfizer</a:t>
                      </a:r>
                    </a:p>
                    <a:p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интернет-сайте </a:t>
                      </a:r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www.pfizermedinfo.ru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b="1"/>
                    </a:p>
                  </a:txBody>
                  <a:tcPr marL="45714" marR="45714" marT="22857" marB="228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937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70B90F-2E4D-6931-CC3B-086C556E6655}"/>
              </a:ext>
            </a:extLst>
          </p:cNvPr>
          <p:cNvSpPr txBox="1"/>
          <p:nvPr/>
        </p:nvSpPr>
        <p:spPr>
          <a:xfrm>
            <a:off x="538480" y="1154763"/>
            <a:ext cx="111150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НАИМЕНОВАНИЕ ЛЕКАРСТВЕННОГО ПРЕПАРАТА: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КАЧЕСТВЕННЫЙ И КОЛИЧЕСТВЕННЫЙ СОСТАВ: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Действующее вещество: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75 мг, капсулы. Каждая капсула содержит 75 мг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100 мг, капсулы. Каждая капсула содержит 100 мг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125 мг, капсулы. Каждая капсула содержит 125 мг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ЛЕКАРСТВЕННАЯ ФОРМА: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Капсулы.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КЛИНИЧЕСКИЕ ДАННЫЕ. Показания к применению: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Препарат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показан для лечения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местнораспространенного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метастатического рака молочной железы положительного по гормональным рецепторам (HR+), отрицательного по рецептору эпидермального фактора роста человека 2-го типа (HER2-) в комбинации с: − ингибитором ароматазы в качестве 1-й линии терапии или −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фулвестрантом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пациентов с прогрессированием заболевания после эндокринной терапии.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Режим дозирования и способ применения: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Лечение препаратом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необходимо начинать и проводить под наблюдением врача, имеющего опыт в применении противоопухолевых лекарственных препаратов. Препарат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следует принимать внутрь вместе с пищей, приблизительно в одно и то же время каждый день. Капсулы следует проглатывать целиком (не разжевывая, не разламывая и не открывая их перед проглатыванием). Нельзя принимать капсулы, если они разломаны, имеют трещины или их целостность нарушена иным образом. Рекомендуемая схема приема: 125 мг один раз в сутки в течение 21 дня с последующим перерывом на 7 дней (схема 3/1) (таким образом полный цикл составляет 28 дней). Ингибитор ароматазы в сочетании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палбоциклибом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следует применять в соответствии с режимом дозирования, указанным в инструкции по медицинскому применению конкретного препарата.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Фулвестрант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сочетании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палбоциклибом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следует применять в дозе 500 мг, внутримышечно в 1, 15, 29 день и далее 1 раз в месяц. Перед началом и во время комбинированной терапии препаратом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ингибитором ароматазы/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фулвестрантом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женщинам в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преили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перименопаузе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необходимо назначать агонисты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лютеинизирующего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гормон-высвобождающего фактора (ЛГРГ) в соответствии с локальной клинической практикой (см. раздел 4.4 ОХЛП). Мужчинам, получающим комбинированную терапию препаратом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ингибитором ароматазы, рекомендуется назначать агонисты ЛГРГ в соответствии с локальной клинической практикой.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Пропуск дозы: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развитии рвоты или пропуске дозы не следует принимать дополнительную дозу препарата, а принять следующую дозу в обычное для нее время.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Модификация дозы: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Модификация дозы препарата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рекомендуется с учетом индивидуальной безопасности и переносимости. Лечение некоторых нежелательных реакций может потребовать временного прекращения приема препарата/переноса приема на более поздний срок и/или снижения дозы либо полной отмены препарата в соответствии с графиком снижения дозы, приведенным в ОХЛП (см. разделы 4.4 и 4.8 ОХЛП).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Особые группы пациентов: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пациентов с легким или умеренным нарушением функции печени (классы А и В по классификации Чайлд-Пью) коррекция дозы не требуется. Рекомендуемая доза препарата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пациентов с тяжелым нарушением функции печени (класс С по классификации Чайлд-Пью) составляет 75 мг один раз в сутки по схеме 3/1 (см. раздел 5.2 ОХЛП). Пациентам с почечной недостаточностью легкой, умеренной или тяжелой степени (клиренс креатинина ≥ 15 мл/мин) коррекция дозы не требуется. Доступных данных по применению препарата у пациентов, которым требуется проведение гемодиализа, недостаточно для предоставления каких-либо рекомендаций по дозированию препарата у данной группы пациентов (см. разделы 4.4 и 5.2 ОХЛП). Для пациентов в возрасте 65 лет и старше коррекция дозы не требуется (см. раздел 5.2 ОХЛП). Безопасность и эффективность препарата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детей и подростков в возрасте 18 лет и младше не установлены.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Противопоказания: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Гиперчувствительность к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палбоциклибу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к любому из вспомогательных веществ, перечисленных в разделе 6.1 ОХЛП. Необходимость в проведении гемодиализа (применение при данном состоянии не изучалось). Беременность и период грудного вскармливания (надлежащих и строго контролируемых исследований не проводилось). Детский возраст до 18 лет (безопасность и эффективность не установлены).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Особые указания и меры предосторожности при применении: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Препарат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следует применять с осторожностью: у пациентов с врожденной непереносимостью лактозы, дефицитом лактазы или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глюкозо-галактозной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мальабсорбцией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у пациентов с умеренным и тяжелым нарушением функции печени; у пациентов с тяжелым нарушением функции почек; у женщин в пре- или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перименопаузе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при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нейтропении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(см. раздел 4.4 ОХЛП).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Взаимодействие с другими лекарственными препаратами и другие виды взаимодействия: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Следует избегать совместного приема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мощными индукторами и ингибиторами изофермента CYP3A, а также ингибиторами протонной помпы (см. раздел 4.5 ОХЛП).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Фертильность, беременность и лактация: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 рекомендуется применять у беременных женщин и у женщин детородного возраста, не использующих надежные методы контрацепции. Способность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проникать в женское грудное молоко не установлена. Пациентки, принимающие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не должны кормить грудью.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Нежелательные реакции: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Самыми частыми нежелательными лекарственными явлениями любой степени тяжести у пациентов, получавших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клинических исследованиях, были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нейтропения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лейкопения, инфекции, утомляемость, тошнота, анемия, стоматит, алопеция и диарея (полный перечень нежелательных реакций, отмеченных в ходе клинических исследований, представлен в разделе 4.8 ОХЛП).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Передозировка: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Антидот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палбоциклиба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неизвестен. Медицинская помощь при передозировке препаратом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должна включать общую поддерживающую терапию.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ФАРМАКОЛОГИЧЕСКИЕ СВОЙСТВА. Фармакодинамические свойства: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Фармакотерапевтическая группа: противоопухолевые средства, ингибиторы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протеинкиназ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ингибиторы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циклин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-зависимых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киназ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(CDK). Код АТХ: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L01EF01.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ФАРМАЦЕВТИЧЕСКИЕ СВОЙСТВА. Срок годности: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года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 отпуска: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Отпускают по рецепту.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Особые меры предосторожности при хранении: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Хранить при температуре ниже 30°С.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Регистрационный документ: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ЕАЭС РУ ЛП-№(000570)-(РГ-RU) от 14.02.2022 См. полную информацию о препарате в следующих утвержденных документах: 1. Инструкция по медицинскому применению лекарственного препарата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 21.12.2023. 2. Общая характеристика лекарственного препарата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Итулси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 21.12.2023.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A301D-19D2-0585-767B-237464CFEC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22" t="83955" r="57422" b="6249"/>
          <a:stretch/>
        </p:blipFill>
        <p:spPr>
          <a:xfrm>
            <a:off x="5247041" y="5473960"/>
            <a:ext cx="690694" cy="783751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14C24A-70D2-4DBC-3BF2-8B87A68249F7}"/>
              </a:ext>
            </a:extLst>
          </p:cNvPr>
          <p:cNvGraphicFramePr>
            <a:graphicFrameLocks noGrp="1"/>
          </p:cNvGraphicFramePr>
          <p:nvPr/>
        </p:nvGraphicFramePr>
        <p:xfrm>
          <a:off x="118180" y="5404786"/>
          <a:ext cx="5039344" cy="840000"/>
        </p:xfrm>
        <a:graphic>
          <a:graphicData uri="http://schemas.openxmlformats.org/drawingml/2006/table">
            <a:tbl>
              <a:tblPr firstRow="1" bandRow="1"/>
              <a:tblGrid>
                <a:gridCol w="1994603">
                  <a:extLst>
                    <a:ext uri="{9D8B030D-6E8A-4147-A177-3AD203B41FA5}">
                      <a16:colId xmlns:a16="http://schemas.microsoft.com/office/drawing/2014/main" val="1215798290"/>
                    </a:ext>
                  </a:extLst>
                </a:gridCol>
                <a:gridCol w="3044741">
                  <a:extLst>
                    <a:ext uri="{9D8B030D-6E8A-4147-A177-3AD203B41FA5}">
                      <a16:colId xmlns:a16="http://schemas.microsoft.com/office/drawing/2014/main" val="3143485406"/>
                    </a:ext>
                  </a:extLst>
                </a:gridCol>
              </a:tblGrid>
              <a:tr h="8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9pPr>
                    </a:lstStyle>
                    <a:p>
                      <a:endParaRPr lang="ru-RU" sz="900"/>
                    </a:p>
                  </a:txBody>
                  <a:tcPr marL="45714" marR="45714" marT="22857" marB="228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ru-RU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«Пфайзер Инновации»</a:t>
                      </a:r>
                    </a:p>
                    <a:p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Россия, 123112, Москва, Пресненская наб., д.10,</a:t>
                      </a:r>
                    </a:p>
                    <a:p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БЦ «Башня на Набережной» (Блок С)</a:t>
                      </a:r>
                    </a:p>
                    <a:p>
                      <a:r>
                        <a:rPr lang="ru-RU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Тел.: +7 (495) 287 50 00. Факс: +7 (495) 287 53 00</a:t>
                      </a:r>
                    </a:p>
                  </a:txBody>
                  <a:tcPr marL="45714" marR="45714" marT="22857" marB="2285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937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55E29E-75CE-959E-4F03-61CDE915396A}"/>
              </a:ext>
            </a:extLst>
          </p:cNvPr>
          <p:cNvSpPr txBox="1"/>
          <p:nvPr/>
        </p:nvSpPr>
        <p:spPr>
          <a:xfrm rot="16200000">
            <a:off x="11242376" y="5772425"/>
            <a:ext cx="809895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PP-PLB-RUS-0479 </a:t>
            </a:r>
            <a:r>
              <a:rPr kumimoji="0" lang="en-US" sz="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24.06.2024</a:t>
            </a:r>
            <a:endParaRPr kumimoji="0" lang="en-US" sz="5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271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2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3.31619526739121228687E+00&quot;&gt;&lt;m_msothmcolidx val=&quot;0&quot;/&gt;&lt;m_rgb r=&quot;EB&quot; g=&quot;7D&quot; b=&quot;32&quot;/&gt;&lt;/elem&gt;&lt;elem m_fUsage=&quot;1.15528544142517719528E+00&quot;&gt;&lt;m_msothmcolidx val=&quot;0&quot;/&gt;&lt;m_rgb r=&quot;68&quot; g=&quot;4C&quot; b=&quot;8C&quot;/&gt;&lt;/elem&gt;&lt;elem m_fUsage=&quot;1.13439690000000026338E+00&quot;&gt;&lt;m_msothmcolidx val=&quot;0&quot;/&gt;&lt;m_rgb r=&quot;FF&quot; g=&quot;B0&quot; b=&quot;5C&quot;/&gt;&lt;/elem&gt;&lt;elem m_fUsage=&quot;1.12193100000000001160E+00&quot;&gt;&lt;m_msothmcolidx val=&quot;0&quot;/&gt;&lt;m_rgb r=&quot;FA&quot; g=&quot;D3&quot; b=&quot;68&quot;/&gt;&lt;/elem&gt;&lt;elem m_fUsage=&quot;1.00000000000000000000E+00&quot;&gt;&lt;m_msothmcolidx val=&quot;0&quot;/&gt;&lt;m_rgb r=&quot;01&quot; g=&quot;AB&quot; b=&quot;C7&quot;/&gt;&lt;/elem&gt;&lt;elem m_fUsage=&quot;9.00000000000000022204E-01&quot;&gt;&lt;m_msothmcolidx val=&quot;0&quot;/&gt;&lt;m_rgb r=&quot;49&quot; g=&quot;B5&quot; b=&quot;FA&quot;/&gt;&lt;/elem&gt;&lt;elem m_fUsage=&quot;3.87420489000000145552E-01&quot;&gt;&lt;m_msothmcolidx val=&quot;0&quot;/&gt;&lt;m_rgb r=&quot;F6&quot; g=&quot;AD&quot; b=&quot;7D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61BEcjv6LBt.dTnj5k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FM6ySqTd6Lwpflo4xE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6dsBVJJNmB7crb6lky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vz4iTIEg7gNvsab17Li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.hd5U.7uLvjTjbuS7n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AyiwlcenmIu3KXTI_T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vgjobJhW16jZheMnxn4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.PzSGH4x_EXu64A4r2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JzD97JknhqF0gotBSjd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xIqChrhzkcM7I1V2pi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a1rJjHIvOuD_AHoMjz9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vks9Dh7I5SXMrinLS20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.0_8dQ2MXt.WBMRniP8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5EmpFEwK7b8D2NWWe2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kfxLZSkxzV610fJXqgK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.wONkWsnRGyrAQDKxB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6ULYUo1xEtpD4agvFK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GI1tniK9TX1HT1vlHG5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48JXuIaWX8Yi2jhgL1q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p1JC0FUJIwv2Rhd93Hw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6fEXyE5052.ZWMzDpw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N6R0osFrci61NE4C0u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LqZxBoLUoaNJ4lPW9_E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nh3HvrWwv5Wzakb2kQD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5iqCWBBrYhbqBWvFBOM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lPCuB_C5o3Oey1H.R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YcY9.2sq_9Ammq1kyjg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b7lHo0XxMosfi1yuhKh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9xqznsF4.pnaDcc116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5uGQOeWOhVrOChSeOkwM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Zmy2TLC32yHByBKHbA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Q1zTUn6GaP7fSkTUyfO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kJxV8yH1NYgdgJ2lvNF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vS40Dz6YtGzdOCuLmu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1jdf_dEpJMeYqQ9S_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B7YB73X6IuOEPCzhqkl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njKiHGtOYAlD6IgLU3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9v0HnN340wnTz8kNzWA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d6ZwhkFlBUQhSsA1o2C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37HcBTmonr8qZhq8Qn3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k78EIfVqhwgSjDrodX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qtbJlwyhxyGaX_9H2_D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9j3FPyIjn4R.9RvZ0xJ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bLyNdtVjM03WLsIxWsA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sBNgVYJ8FRA18DCFVj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QReespDsbfVx3RwPZbB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avCGN8IYwPqoem3t9g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BC00"/>
      </a:accent1>
      <a:accent2>
        <a:srgbClr val="430098"/>
      </a:accent2>
      <a:accent3>
        <a:srgbClr val="003A70"/>
      </a:accent3>
      <a:accent4>
        <a:srgbClr val="4D5858"/>
      </a:accent4>
      <a:accent5>
        <a:srgbClr val="743D90"/>
      </a:accent5>
      <a:accent6>
        <a:srgbClr val="93378C"/>
      </a:accent6>
      <a:hlink>
        <a:srgbClr val="D1D3D4"/>
      </a:hlink>
      <a:folHlink>
        <a:srgbClr val="201747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3088</Words>
  <Application>Microsoft Office PowerPoint</Application>
  <PresentationFormat>Широкоэкранный</PresentationFormat>
  <Paragraphs>392</Paragraphs>
  <Slides>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Bold</vt:lpstr>
      <vt:lpstr>Arial Regular</vt:lpstr>
      <vt:lpstr>Calibri</vt:lpstr>
      <vt:lpstr>Verdana</vt:lpstr>
      <vt:lpstr>Тема Office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Grigoryants, Anna</dc:creator>
  <cp:lastModifiedBy>Logunova, Maria</cp:lastModifiedBy>
  <cp:revision>11</cp:revision>
  <dcterms:created xsi:type="dcterms:W3CDTF">2023-12-06T13:07:09Z</dcterms:created>
  <dcterms:modified xsi:type="dcterms:W3CDTF">2024-06-24T06:37:47Z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2023-12-06T13:07:15Z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7a16c442-c658-493b-b97f-b63df5c65412</vt:lpwstr>
  </property>
  <property fmtid="{D5CDD505-2E9C-101B-9397-08002B2CF9AE}" pid="8" name="MSIP_Label_4791b42f-c435-42ca-9531-75a3f42aae3d_ContentBits">
    <vt:lpwstr>0</vt:lpwstr>
  </property>
</Properties>
</file>